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59"/>
  </p:notesMasterIdLst>
  <p:handoutMasterIdLst>
    <p:handoutMasterId r:id="rId60"/>
  </p:handoutMasterIdLst>
  <p:sldIdLst>
    <p:sldId id="257" r:id="rId5"/>
    <p:sldId id="436" r:id="rId6"/>
    <p:sldId id="444" r:id="rId7"/>
    <p:sldId id="469" r:id="rId8"/>
    <p:sldId id="470" r:id="rId9"/>
    <p:sldId id="468" r:id="rId10"/>
    <p:sldId id="410" r:id="rId11"/>
    <p:sldId id="471" r:id="rId12"/>
    <p:sldId id="448" r:id="rId13"/>
    <p:sldId id="472" r:id="rId14"/>
    <p:sldId id="449" r:id="rId15"/>
    <p:sldId id="473" r:id="rId16"/>
    <p:sldId id="474" r:id="rId17"/>
    <p:sldId id="475" r:id="rId18"/>
    <p:sldId id="476" r:id="rId19"/>
    <p:sldId id="477" r:id="rId20"/>
    <p:sldId id="478" r:id="rId21"/>
    <p:sldId id="450" r:id="rId22"/>
    <p:sldId id="479" r:id="rId23"/>
    <p:sldId id="480" r:id="rId24"/>
    <p:sldId id="481" r:id="rId25"/>
    <p:sldId id="455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25" r:id="rId35"/>
    <p:sldId id="427" r:id="rId36"/>
    <p:sldId id="428" r:id="rId37"/>
    <p:sldId id="429" r:id="rId38"/>
    <p:sldId id="430" r:id="rId39"/>
    <p:sldId id="431" r:id="rId40"/>
    <p:sldId id="482" r:id="rId41"/>
    <p:sldId id="483" r:id="rId42"/>
    <p:sldId id="484" r:id="rId43"/>
    <p:sldId id="485" r:id="rId44"/>
    <p:sldId id="487" r:id="rId45"/>
    <p:sldId id="440" r:id="rId46"/>
    <p:sldId id="459" r:id="rId47"/>
    <p:sldId id="488" r:id="rId48"/>
    <p:sldId id="489" r:id="rId49"/>
    <p:sldId id="490" r:id="rId50"/>
    <p:sldId id="458" r:id="rId51"/>
    <p:sldId id="461" r:id="rId52"/>
    <p:sldId id="463" r:id="rId53"/>
    <p:sldId id="464" r:id="rId54"/>
    <p:sldId id="465" r:id="rId55"/>
    <p:sldId id="491" r:id="rId56"/>
    <p:sldId id="378" r:id="rId57"/>
    <p:sldId id="403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582" autoAdjust="0"/>
    <p:restoredTop sz="99660" autoAdjust="0"/>
  </p:normalViewPr>
  <p:slideViewPr>
    <p:cSldViewPr snapToGrid="0" snapToObjects="1">
      <p:cViewPr>
        <p:scale>
          <a:sx n="99" d="100"/>
          <a:sy n="99" d="100"/>
        </p:scale>
        <p:origin x="-17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notesViewPr>
    <p:cSldViewPr snapToGrid="0" snapToObjects="1">
      <p:cViewPr varScale="1">
        <p:scale>
          <a:sx n="115" d="100"/>
          <a:sy n="115" d="100"/>
        </p:scale>
        <p:origin x="-503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handoutMaster" Target="handoutMasters/handout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kambing-mobile:Users:posera:Documents:astnod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757337151038"/>
          <c:y val="0.0338541666666667"/>
          <c:w val="0.845990706079773"/>
          <c:h val="0.80118069225721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Untyped Programs</c:v>
                </c:pt>
              </c:strCache>
            </c:strRef>
          </c:tx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3.0</c:v>
                </c:pt>
                <c:pt idx="1">
                  <c:v>9.0</c:v>
                </c:pt>
                <c:pt idx="2">
                  <c:v>41.0</c:v>
                </c:pt>
                <c:pt idx="3">
                  <c:v>312.0</c:v>
                </c:pt>
                <c:pt idx="4">
                  <c:v>2473.0</c:v>
                </c:pt>
                <c:pt idx="5">
                  <c:v>20102.0</c:v>
                </c:pt>
                <c:pt idx="6">
                  <c:v>180408.0</c:v>
                </c:pt>
                <c:pt idx="7">
                  <c:v>1.730364E6</c:v>
                </c:pt>
                <c:pt idx="8">
                  <c:v>1.7226444E7</c:v>
                </c:pt>
                <c:pt idx="9">
                  <c:v>1.7921444E8</c:v>
                </c:pt>
                <c:pt idx="10">
                  <c:v>1.949031274E9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Typed Programs</c:v>
                </c:pt>
              </c:strCache>
            </c:strRef>
          </c:tx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0.0</c:v>
                </c:pt>
                <c:pt idx="1">
                  <c:v>2.0</c:v>
                </c:pt>
                <c:pt idx="2">
                  <c:v>2.0</c:v>
                </c:pt>
                <c:pt idx="3">
                  <c:v>4.0</c:v>
                </c:pt>
                <c:pt idx="4">
                  <c:v>26.0</c:v>
                </c:pt>
                <c:pt idx="5">
                  <c:v>112.0</c:v>
                </c:pt>
                <c:pt idx="6">
                  <c:v>380.0</c:v>
                </c:pt>
                <c:pt idx="7">
                  <c:v>1798.0</c:v>
                </c:pt>
                <c:pt idx="8">
                  <c:v>8870.0</c:v>
                </c:pt>
                <c:pt idx="9">
                  <c:v>40552.0</c:v>
                </c:pt>
                <c:pt idx="10">
                  <c:v>201998.0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Typed, Normal Programs</c:v>
                </c:pt>
              </c:strCache>
            </c:strRef>
          </c:tx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</c:numCache>
            </c:num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0.0</c:v>
                </c:pt>
                <c:pt idx="1">
                  <c:v>2.0</c:v>
                </c:pt>
                <c:pt idx="2">
                  <c:v>2.0</c:v>
                </c:pt>
                <c:pt idx="3">
                  <c:v>4.0</c:v>
                </c:pt>
                <c:pt idx="4">
                  <c:v>14.0</c:v>
                </c:pt>
                <c:pt idx="5">
                  <c:v>40.0</c:v>
                </c:pt>
                <c:pt idx="6">
                  <c:v>122.0</c:v>
                </c:pt>
                <c:pt idx="7">
                  <c:v>430.0</c:v>
                </c:pt>
                <c:pt idx="8">
                  <c:v>1550.0</c:v>
                </c:pt>
                <c:pt idx="9">
                  <c:v>5650.0</c:v>
                </c:pt>
                <c:pt idx="10">
                  <c:v>21704.0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6927544"/>
        <c:axId val="2086933048"/>
      </c:lineChart>
      <c:catAx>
        <c:axId val="20869275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Program Size (AST nodes)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86933048"/>
        <c:crosses val="autoZero"/>
        <c:auto val="1"/>
        <c:lblAlgn val="ctr"/>
        <c:lblOffset val="100"/>
        <c:noMultiLvlLbl val="0"/>
      </c:catAx>
      <c:valAx>
        <c:axId val="2086933048"/>
        <c:scaling>
          <c:logBase val="10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Number of Programs</a:t>
                </a:r>
              </a:p>
              <a:p>
                <a:pPr>
                  <a:defRPr/>
                </a:pP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8692754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4879330353976"/>
          <c:y val="0.916342683727034"/>
          <c:w val="0.784679066468043"/>
          <c:h val="0.0735644274934383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EF86D-3DD4-9442-8127-1BF3776A0F02}" type="datetimeFigureOut">
              <a:rPr lang="en-US" smtClean="0"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45097-8C40-1D4E-8A45-2DEEAD5C3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53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1FE50-F792-E64D-B829-C33A53F9302C}" type="datetimeFigureOut">
              <a:rPr lang="en-US" smtClean="0"/>
              <a:t>7/14/15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89FFB-66D0-9E4F-9F60-69A8A66BD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34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08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Expand on this with citations and explicit mentions of successes</a:t>
            </a:r>
            <a:r>
              <a:rPr lang="en-US" baseline="0" dirty="0" smtClean="0"/>
              <a:t> in this area.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Brute-force search: earliest 70s work, that logic programming thing, Escher</a:t>
            </a:r>
          </a:p>
          <a:p>
            <a:r>
              <a:rPr lang="en-US" baseline="0" dirty="0" smtClean="0"/>
              <a:t>Version space algebras: Tessa Lau’s work, software engineering auto-completion work</a:t>
            </a:r>
          </a:p>
          <a:p>
            <a:r>
              <a:rPr lang="en-US" baseline="0" dirty="0" smtClean="0"/>
              <a:t>SMT solvers: Sketch, Leon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Probably break out the “types and proof theory declaration” out onto a separate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68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45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89FFB-66D0-9E4F-9F60-69A8A66BD01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4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7/14/15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emf"/><Relationship Id="rId3" Type="http://schemas.openxmlformats.org/officeDocument/2006/relationships/image" Target="../media/image5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ithub.com/psosera/thesis" TargetMode="External"/><Relationship Id="rId5" Type="http://schemas.openxmlformats.org/officeDocument/2006/relationships/hyperlink" Target="https://github.com/psosera/myth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70148" y="2308045"/>
            <a:ext cx="8203704" cy="2241911"/>
            <a:chOff x="470148" y="2416863"/>
            <a:chExt cx="8203704" cy="2241911"/>
          </a:xfrm>
        </p:grpSpPr>
        <p:sp>
          <p:nvSpPr>
            <p:cNvPr id="2" name="TextBox 1"/>
            <p:cNvSpPr txBox="1"/>
            <p:nvPr/>
          </p:nvSpPr>
          <p:spPr>
            <a:xfrm>
              <a:off x="470148" y="2416863"/>
              <a:ext cx="820370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chemeClr val="accent1"/>
                  </a:solidFill>
                  <a:latin typeface="+mj-lt"/>
                </a:rPr>
                <a:t>Program Synthesis </a:t>
              </a:r>
              <a:r>
                <a:rPr lang="en-US" sz="4400" b="1" dirty="0" smtClean="0">
                  <a:latin typeface="+mj-lt"/>
                </a:rPr>
                <a:t>with </a:t>
              </a:r>
              <a:r>
                <a:rPr lang="en-US" sz="4400" b="1" dirty="0" smtClean="0">
                  <a:solidFill>
                    <a:schemeClr val="accent3"/>
                  </a:solidFill>
                  <a:latin typeface="+mj-lt"/>
                </a:rPr>
                <a:t>Types</a:t>
              </a:r>
              <a:endParaRPr lang="en-US" sz="4400" b="1" dirty="0">
                <a:solidFill>
                  <a:schemeClr val="accent3"/>
                </a:solidFill>
                <a:latin typeface="+mj-lt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794584" y="3335335"/>
              <a:ext cx="7554832" cy="1323439"/>
              <a:chOff x="882321" y="3335335"/>
              <a:chExt cx="7554832" cy="1323439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882321" y="3335335"/>
                <a:ext cx="404875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/>
                  <a:t>Peter-Michael Osera</a:t>
                </a:r>
              </a:p>
              <a:p>
                <a:pPr algn="ctr"/>
                <a:endParaRPr lang="en-US" sz="1600" dirty="0" smtClean="0">
                  <a:latin typeface="Lucida Console"/>
                  <a:cs typeface="Lucida Console"/>
                </a:endParaRPr>
              </a:p>
              <a:p>
                <a:pPr algn="ctr"/>
                <a:r>
                  <a:rPr lang="en-US" sz="1600" dirty="0" smtClean="0">
                    <a:latin typeface="Lucida Console"/>
                    <a:cs typeface="Lucida Console"/>
                  </a:rPr>
                  <a:t>http://</a:t>
                </a:r>
                <a:r>
                  <a:rPr lang="en-US" sz="1600" dirty="0" err="1" smtClean="0">
                    <a:latin typeface="Lucida Console"/>
                    <a:cs typeface="Lucida Console"/>
                  </a:rPr>
                  <a:t>www.cis.upenn.edu</a:t>
                </a:r>
                <a:r>
                  <a:rPr lang="en-US" sz="1600" dirty="0" smtClean="0">
                    <a:latin typeface="Lucida Console"/>
                    <a:cs typeface="Lucida Console"/>
                  </a:rPr>
                  <a:t>/</a:t>
                </a:r>
                <a:r>
                  <a:rPr lang="en-US" sz="1600" dirty="0" err="1" smtClean="0">
                    <a:latin typeface="Lucida Console"/>
                    <a:cs typeface="Lucida Console"/>
                  </a:rPr>
                  <a:t>posera</a:t>
                </a:r>
                <a:endParaRPr lang="en-US" sz="1600" dirty="0" smtClean="0">
                  <a:latin typeface="Lucida Console"/>
                  <a:cs typeface="Lucida Console"/>
                </a:endParaRPr>
              </a:p>
              <a:p>
                <a:pPr algn="ctr"/>
                <a:r>
                  <a:rPr lang="en-US" sz="1600" dirty="0" err="1" smtClean="0">
                    <a:latin typeface="Lucida Console"/>
                    <a:cs typeface="Lucida Console"/>
                  </a:rPr>
                  <a:t>posera@cis.upenn.edu</a:t>
                </a:r>
                <a:endParaRPr lang="en-US" sz="1600" dirty="0">
                  <a:latin typeface="Lucida Console"/>
                  <a:cs typeface="Lucida Console"/>
                </a:endParaRPr>
              </a:p>
            </p:txBody>
          </p:sp>
          <p:pic>
            <p:nvPicPr>
              <p:cNvPr id="11" name="Picture 10" descr="plclub-logo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1214" y="3447318"/>
                <a:ext cx="984959" cy="1144627"/>
              </a:xfrm>
              <a:prstGeom prst="rect">
                <a:avLst/>
              </a:prstGeom>
            </p:spPr>
          </p:pic>
          <p:pic>
            <p:nvPicPr>
              <p:cNvPr id="12" name="Picture 11" descr="unnamed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03" t="19557" r="16244" b="45022"/>
              <a:stretch/>
            </p:blipFill>
            <p:spPr>
              <a:xfrm>
                <a:off x="6291774" y="3667488"/>
                <a:ext cx="2145379" cy="81405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04474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95435" y="662847"/>
            <a:ext cx="9038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3600" dirty="0">
                <a:solidFill>
                  <a:schemeClr val="accent3">
                    <a:lumMod val="75000"/>
                  </a:schemeClr>
                </a:solidFill>
              </a:rPr>
              <a:t>λ</a:t>
            </a:r>
            <a:r>
              <a:rPr lang="en-US" sz="3600" i="1" baseline="-25000" dirty="0" err="1">
                <a:solidFill>
                  <a:schemeClr val="accent3">
                    <a:lumMod val="75000"/>
                  </a:schemeClr>
                </a:solidFill>
              </a:rPr>
              <a:t>syn</a:t>
            </a:r>
            <a:endParaRPr lang="en-US" sz="36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388" y="3294439"/>
            <a:ext cx="1371600" cy="107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781" y="3294439"/>
            <a:ext cx="3302000" cy="1130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735" y="4725939"/>
            <a:ext cx="4762500" cy="1130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80366" y="1414218"/>
            <a:ext cx="21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(Types)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6980366" y="2085543"/>
            <a:ext cx="21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(Terms)</a:t>
            </a: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731" y="4941839"/>
            <a:ext cx="15621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518" y="2851150"/>
            <a:ext cx="1752600" cy="571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435" y="1414218"/>
            <a:ext cx="59436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2990850"/>
            <a:ext cx="5219700" cy="876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61630" y="2419684"/>
            <a:ext cx="3180682" cy="454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Inputs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311229" y="2425031"/>
            <a:ext cx="1264652" cy="45452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7032" y="3997157"/>
            <a:ext cx="7874000" cy="6431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⇒ Well-typed term </a:t>
            </a:r>
            <a:r>
              <a:rPr lang="en-US" i="1" dirty="0" smtClean="0"/>
              <a:t>generation</a:t>
            </a:r>
            <a:r>
              <a:rPr lang="en-US" i="1" dirty="0" smtClean="0"/>
              <a:t> </a:t>
            </a:r>
            <a:r>
              <a:rPr lang="en-US" dirty="0" smtClean="0"/>
              <a:t>procedure</a:t>
            </a:r>
            <a:endParaRPr lang="en-US" dirty="0"/>
          </a:p>
          <a:p>
            <a:pPr marL="0" indent="0" algn="ctr">
              <a:buNone/>
            </a:pPr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62150" y="1509925"/>
            <a:ext cx="5613731" cy="6691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(Many expressions per type)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35000" y="4837944"/>
            <a:ext cx="7874000" cy="6431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(Derivation </a:t>
            </a:r>
            <a:r>
              <a:rPr lang="en-US" dirty="0" smtClean="0"/>
              <a:t>→ Enumerated </a:t>
            </a:r>
            <a:r>
              <a:rPr lang="en-US" dirty="0" smtClean="0"/>
              <a:t>Program) </a:t>
            </a:r>
          </a:p>
        </p:txBody>
      </p:sp>
    </p:spTree>
    <p:extLst>
      <p:ext uri="{BB962C8B-B14F-4D97-AF65-F5344CB8AC3E}">
        <p14:creationId xmlns:p14="http://schemas.microsoft.com/office/powerpoint/2010/main" val="3648872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844" y="2398175"/>
            <a:ext cx="3543300" cy="113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6" y="4032571"/>
            <a:ext cx="5257800" cy="1130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494" y="2398175"/>
            <a:ext cx="1625600" cy="107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6921" y="4248471"/>
            <a:ext cx="1803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37437" y="1431193"/>
            <a:ext cx="4186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Enumerate a term </a:t>
            </a:r>
            <a:r>
              <a:rPr lang="en-US" sz="2000" i="1" dirty="0" smtClean="0"/>
              <a:t>e</a:t>
            </a:r>
            <a:r>
              <a:rPr lang="en-US" sz="2000" dirty="0" smtClean="0"/>
              <a:t> of type </a:t>
            </a:r>
            <a:r>
              <a:rPr lang="el-GR" sz="2000" dirty="0" smtClean="0"/>
              <a:t>τ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930" y="1339556"/>
            <a:ext cx="2057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5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3547785"/>
            <a:ext cx="3149600" cy="419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1768" y="4835998"/>
            <a:ext cx="8560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How do we avoid enumerating non-normal forms?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129019" y="1498783"/>
            <a:ext cx="4885963" cy="1079500"/>
            <a:chOff x="2736850" y="1013338"/>
            <a:chExt cx="4885963" cy="10795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6850" y="1013338"/>
              <a:ext cx="3670300" cy="10795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6284" y="1222858"/>
              <a:ext cx="796529" cy="681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6353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85964" y="658462"/>
            <a:ext cx="0" cy="551462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37" y="3081188"/>
            <a:ext cx="1676400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563" y="2329012"/>
            <a:ext cx="1143000" cy="1282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098" y="3235422"/>
            <a:ext cx="1473200" cy="317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446" y="4211488"/>
            <a:ext cx="317500" cy="3175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/>
          <p:cNvSpPr txBox="1"/>
          <p:nvPr/>
        </p:nvSpPr>
        <p:spPr>
          <a:xfrm>
            <a:off x="564484" y="1321252"/>
            <a:ext cx="3547735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Introduction Forms: </a:t>
            </a:r>
            <a:r>
              <a:rPr lang="en-US" sz="2800" i="1" dirty="0" smtClean="0"/>
              <a:t>I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348219" y="5096115"/>
            <a:ext cx="3547735" cy="5232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Elimination Forms: </a:t>
            </a:r>
            <a:r>
              <a:rPr lang="en-US" sz="2800" i="1" dirty="0" smtClean="0"/>
              <a:t>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5728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95658" y="1722320"/>
            <a:ext cx="7152684" cy="1155700"/>
            <a:chOff x="1247223" y="2395829"/>
            <a:chExt cx="7152684" cy="11557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7223" y="2395829"/>
              <a:ext cx="4635500" cy="11557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236273" y="2395829"/>
              <a:ext cx="21636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(</a:t>
              </a:r>
              <a:r>
                <a:rPr lang="en-US" sz="2400" dirty="0" err="1" smtClean="0"/>
                <a:t>Elim</a:t>
              </a:r>
              <a:r>
                <a:rPr lang="en-US" sz="2400" dirty="0" smtClean="0"/>
                <a:t> Forms)</a:t>
              </a:r>
              <a:endParaRPr lang="en-US" sz="24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236273" y="3067154"/>
              <a:ext cx="21636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(Intro Forms)</a:t>
              </a:r>
              <a:endParaRPr lang="en-US" sz="24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703811" y="3514784"/>
            <a:ext cx="3736379" cy="1207008"/>
            <a:chOff x="2851300" y="3514784"/>
            <a:chExt cx="3736379" cy="12070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1300" y="3946704"/>
              <a:ext cx="2197100" cy="457200"/>
            </a:xfrm>
            <a:prstGeom prst="rect">
              <a:avLst/>
            </a:prstGeom>
          </p:spPr>
        </p:pic>
        <p:sp>
          <p:nvSpPr>
            <p:cNvPr id="7" name="&quot;No&quot; Symbol 6"/>
            <p:cNvSpPr/>
            <p:nvPr/>
          </p:nvSpPr>
          <p:spPr>
            <a:xfrm>
              <a:off x="5381736" y="3514784"/>
              <a:ext cx="1205943" cy="1207008"/>
            </a:xfrm>
            <a:prstGeom prst="noSmoking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523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85964" y="658462"/>
            <a:ext cx="0" cy="551462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37" y="3081188"/>
            <a:ext cx="1676400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563" y="2329012"/>
            <a:ext cx="1143000" cy="1282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098" y="3235422"/>
            <a:ext cx="1473200" cy="317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446" y="4211488"/>
            <a:ext cx="317500" cy="3175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/>
          <p:cNvSpPr txBox="1"/>
          <p:nvPr/>
        </p:nvSpPr>
        <p:spPr>
          <a:xfrm>
            <a:off x="564484" y="1321252"/>
            <a:ext cx="3547735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Introduction Forms: </a:t>
            </a:r>
            <a:r>
              <a:rPr lang="en-US" sz="2800" i="1" dirty="0" smtClean="0"/>
              <a:t>I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348219" y="5096115"/>
            <a:ext cx="3547735" cy="5232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Elimination Forms: </a:t>
            </a:r>
            <a:r>
              <a:rPr lang="en-US" sz="2800" i="1" dirty="0" smtClean="0"/>
              <a:t>E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564484" y="1936980"/>
            <a:ext cx="3547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Type-Directed</a:t>
            </a:r>
            <a:endParaRPr lang="en-US" sz="28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564484" y="2460200"/>
            <a:ext cx="3547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Example Refinement</a:t>
            </a:r>
            <a:endParaRPr lang="en-US" sz="28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5348219" y="4572895"/>
            <a:ext cx="3547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Guess-and-Check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508021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61" y="1969453"/>
            <a:ext cx="4089400" cy="54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83832" y="2018280"/>
            <a:ext cx="1340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(Values)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0872" y="718350"/>
            <a:ext cx="32714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Examples in </a:t>
            </a:r>
            <a:r>
              <a:rPr lang="el-GR" sz="3200" b="1" dirty="0" smtClean="0">
                <a:solidFill>
                  <a:schemeClr val="accent3">
                    <a:lumMod val="75000"/>
                  </a:schemeClr>
                </a:solidFill>
              </a:rPr>
              <a:t>λ</a:t>
            </a:r>
            <a:r>
              <a:rPr lang="en-US" sz="3200" b="1" i="1" baseline="-25000" dirty="0" err="1" smtClean="0">
                <a:solidFill>
                  <a:schemeClr val="accent3">
                    <a:lumMod val="75000"/>
                  </a:schemeClr>
                </a:solidFill>
              </a:rPr>
              <a:t>syn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32614" y="1472004"/>
            <a:ext cx="1834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accent2">
                    <a:lumMod val="75000"/>
                  </a:schemeClr>
                </a:solidFill>
                <a:latin typeface="Comic Sans MS"/>
                <a:cs typeface="Comic Sans MS"/>
              </a:rPr>
              <a:t>??  ??  ??</a:t>
            </a:r>
            <a:endParaRPr lang="en-US" sz="2800" i="1" dirty="0">
              <a:solidFill>
                <a:schemeClr val="accent2">
                  <a:lumMod val="75000"/>
                </a:schemeClr>
              </a:solidFill>
              <a:latin typeface="Comic Sans MS"/>
              <a:cs typeface="Comic Sans M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161" y="2636875"/>
            <a:ext cx="5283200" cy="622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83833" y="2605090"/>
            <a:ext cx="1560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(Example Values)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501692" y="3361790"/>
            <a:ext cx="3425392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Partial Function Value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501693" y="3818398"/>
            <a:ext cx="3425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Ex. </a:t>
            </a:r>
            <a:r>
              <a:rPr lang="en-US" sz="2800" i="1" dirty="0"/>
              <a:t>c</a:t>
            </a:r>
            <a:r>
              <a:rPr lang="en-US" sz="2800" i="1" baseline="-25000" dirty="0"/>
              <a:t>1</a:t>
            </a:r>
            <a:r>
              <a:rPr lang="en-US" sz="2800" i="1" dirty="0"/>
              <a:t> ⇒ c</a:t>
            </a:r>
            <a:r>
              <a:rPr lang="en-US" sz="2800" i="1" baseline="-25000" dirty="0"/>
              <a:t>1</a:t>
            </a:r>
            <a:r>
              <a:rPr lang="en-US" sz="2800" i="1" dirty="0"/>
              <a:t> | c</a:t>
            </a:r>
            <a:r>
              <a:rPr lang="en-US" sz="2800" i="1" baseline="-25000" dirty="0"/>
              <a:t>2</a:t>
            </a:r>
            <a:r>
              <a:rPr lang="en-US" sz="2800" i="1" dirty="0"/>
              <a:t> </a:t>
            </a:r>
            <a:r>
              <a:rPr lang="en-US" sz="2800" i="1" dirty="0" smtClean="0"/>
              <a:t>⇒ c</a:t>
            </a:r>
            <a:r>
              <a:rPr lang="en-US" sz="2800" i="1" baseline="-25000" dirty="0" smtClean="0"/>
              <a:t>2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602" y="4495472"/>
            <a:ext cx="4775200" cy="5461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82029" y="5144194"/>
            <a:ext cx="2398496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Example World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457839" y="5028744"/>
            <a:ext cx="2347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Environment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Example value</a:t>
            </a:r>
            <a:endParaRPr lang="en-US" sz="2000" dirty="0"/>
          </a:p>
        </p:txBody>
      </p:sp>
      <p:cxnSp>
        <p:nvCxnSpPr>
          <p:cNvPr id="20" name="Straight Arrow Connector 19"/>
          <p:cNvCxnSpPr>
            <a:stCxn id="16" idx="3"/>
            <a:endCxn id="18" idx="1"/>
          </p:cNvCxnSpPr>
          <p:nvPr/>
        </p:nvCxnSpPr>
        <p:spPr>
          <a:xfrm>
            <a:off x="5880525" y="5375027"/>
            <a:ext cx="577314" cy="76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36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 animBg="1"/>
      <p:bldP spid="13" grpId="0"/>
      <p:bldP spid="16" grpId="0" animBg="1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1040" y="1848851"/>
            <a:ext cx="8241920" cy="3160298"/>
            <a:chOff x="625349" y="1868080"/>
            <a:chExt cx="8241920" cy="31602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0400" y="2426546"/>
              <a:ext cx="7823200" cy="9017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625349" y="1868080"/>
              <a:ext cx="5443913" cy="4545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Inputs</a:t>
              </a:r>
              <a:endParaRPr lang="en-US" sz="2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602617" y="1873427"/>
              <a:ext cx="1264652" cy="45452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Output</a:t>
              </a:r>
              <a:endParaRPr lang="en-US" sz="2400" dirty="0"/>
            </a:p>
          </p:txBody>
        </p: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635000" y="3537709"/>
              <a:ext cx="7874000" cy="64310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 smtClean="0"/>
                <a:t>⇒ Type-and-example </a:t>
              </a:r>
              <a:r>
                <a:rPr lang="en-US" i="1" dirty="0" smtClean="0"/>
                <a:t>refinement</a:t>
              </a:r>
              <a:r>
                <a:rPr lang="en-US" dirty="0" smtClean="0"/>
                <a:t> procedure</a:t>
              </a:r>
              <a:endParaRPr lang="en-US" dirty="0"/>
            </a:p>
            <a:p>
              <a:pPr marL="0" indent="0" algn="ctr">
                <a:buNone/>
              </a:pPr>
              <a:endParaRPr lang="en-US" dirty="0" smtClean="0"/>
            </a:p>
          </p:txBody>
        </p:sp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635000" y="4385270"/>
              <a:ext cx="7874000" cy="64310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dirty="0" smtClean="0"/>
                <a:t>(Derivation </a:t>
              </a:r>
              <a:r>
                <a:rPr lang="en-US" dirty="0" smtClean="0"/>
                <a:t>→ Satisfying </a:t>
              </a:r>
              <a:r>
                <a:rPr lang="en-US" dirty="0" smtClean="0"/>
                <a:t>Program) </a:t>
              </a: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564908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2538080"/>
            <a:ext cx="5765800" cy="139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15534" y="4079268"/>
            <a:ext cx="2604324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Same goal value...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516549" y="2742189"/>
            <a:ext cx="3128770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...Synthesize that goal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9791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4417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Types:</a:t>
            </a:r>
          </a:p>
          <a:p>
            <a:pPr algn="ctr"/>
            <a:r>
              <a:rPr lang="en-US" sz="4800" dirty="0" smtClean="0"/>
              <a:t>What are they good for?</a:t>
            </a:r>
            <a:endParaRPr lang="en-US" sz="4800" dirty="0"/>
          </a:p>
        </p:txBody>
      </p:sp>
      <p:grpSp>
        <p:nvGrpSpPr>
          <p:cNvPr id="5" name="Group 4"/>
          <p:cNvGrpSpPr/>
          <p:nvPr/>
        </p:nvGrpSpPr>
        <p:grpSpPr>
          <a:xfrm>
            <a:off x="725907" y="1229894"/>
            <a:ext cx="7692187" cy="868948"/>
            <a:chOff x="855579" y="1229894"/>
            <a:chExt cx="7692187" cy="868948"/>
          </a:xfrm>
        </p:grpSpPr>
        <p:sp>
          <p:nvSpPr>
            <p:cNvPr id="3" name="Rectangle 2"/>
            <p:cNvSpPr/>
            <p:nvPr/>
          </p:nvSpPr>
          <p:spPr>
            <a:xfrm rot="20400000">
              <a:off x="855579" y="1229895"/>
              <a:ext cx="3021262" cy="868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/>
                <a:t>Verification</a:t>
              </a:r>
              <a:endParaRPr lang="en-US" sz="3600" dirty="0"/>
            </a:p>
          </p:txBody>
        </p:sp>
        <p:sp>
          <p:nvSpPr>
            <p:cNvPr id="4" name="Rectangle 3"/>
            <p:cNvSpPr/>
            <p:nvPr/>
          </p:nvSpPr>
          <p:spPr>
            <a:xfrm rot="1200000">
              <a:off x="5526504" y="1229894"/>
              <a:ext cx="3021262" cy="868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/>
                <a:t>Optimization</a:t>
              </a:r>
              <a:endParaRPr lang="en-US" sz="36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2762584" y="4764506"/>
            <a:ext cx="3618832" cy="86894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Program Design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61299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99733" y="1089965"/>
            <a:ext cx="1141798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Input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527827" y="1089965"/>
            <a:ext cx="1271640" cy="46166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Output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027686" y="3399337"/>
            <a:ext cx="434909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m</a:t>
            </a:r>
            <a:r>
              <a:rPr lang="en-US" sz="2400" dirty="0" smtClean="0"/>
              <a:t> input/</a:t>
            </a:r>
            <a:r>
              <a:rPr lang="en-US" sz="2400" dirty="0"/>
              <a:t>output examples →</a:t>
            </a:r>
          </a:p>
          <a:p>
            <a:pPr algn="ctr"/>
            <a:r>
              <a:rPr lang="en-US" sz="2400" i="1" dirty="0" smtClean="0"/>
              <a:t>m</a:t>
            </a:r>
            <a:r>
              <a:rPr lang="en-US" sz="2400" dirty="0" smtClean="0"/>
              <a:t> new</a:t>
            </a:r>
            <a:r>
              <a:rPr lang="en-US" sz="2400" i="1" dirty="0" smtClean="0"/>
              <a:t> </a:t>
            </a:r>
            <a:r>
              <a:rPr lang="en-US" sz="2400" dirty="0" smtClean="0"/>
              <a:t>example worlds* </a:t>
            </a:r>
            <a:endParaRPr lang="en-US" sz="2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51630"/>
            <a:ext cx="8534400" cy="16383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015534" y="1551630"/>
            <a:ext cx="51317" cy="603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119520" y="1551630"/>
            <a:ext cx="64146" cy="603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91446" y="4523920"/>
            <a:ext cx="61611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Ex. </a:t>
            </a:r>
            <a:r>
              <a:rPr lang="en-US" sz="3200" i="1" dirty="0"/>
              <a:t>c</a:t>
            </a:r>
            <a:r>
              <a:rPr lang="en-US" sz="3200" i="1" baseline="-25000" dirty="0"/>
              <a:t>1</a:t>
            </a:r>
            <a:r>
              <a:rPr lang="en-US" sz="3200" i="1" dirty="0"/>
              <a:t> ⇒ c</a:t>
            </a:r>
            <a:r>
              <a:rPr lang="en-US" sz="3200" i="1" baseline="-25000" dirty="0"/>
              <a:t>1</a:t>
            </a:r>
            <a:r>
              <a:rPr lang="en-US" sz="3200" i="1" dirty="0"/>
              <a:t> | c</a:t>
            </a:r>
            <a:r>
              <a:rPr lang="en-US" sz="3200" i="1" baseline="-25000" dirty="0"/>
              <a:t>2</a:t>
            </a:r>
            <a:r>
              <a:rPr lang="en-US" sz="3200" i="1" dirty="0"/>
              <a:t> </a:t>
            </a:r>
            <a:r>
              <a:rPr lang="en-US" sz="3200" i="1" dirty="0" smtClean="0"/>
              <a:t>⇒ c</a:t>
            </a:r>
            <a:r>
              <a:rPr lang="en-US" sz="3200" i="1" baseline="-25000" dirty="0" smtClean="0"/>
              <a:t>2</a:t>
            </a:r>
            <a:r>
              <a:rPr lang="en-US" sz="3200" dirty="0" smtClean="0"/>
              <a:t> ⇝</a:t>
            </a:r>
            <a:endParaRPr lang="en-US" sz="3200" dirty="0"/>
          </a:p>
          <a:p>
            <a:pPr algn="ctr"/>
            <a:r>
              <a:rPr lang="en-US" sz="3200" i="1" baseline="-25000" dirty="0" smtClean="0"/>
              <a:t> </a:t>
            </a:r>
            <a:r>
              <a:rPr lang="en-US" sz="3200" dirty="0" smtClean="0"/>
              <a:t> </a:t>
            </a:r>
            <a:r>
              <a:rPr lang="en-US" sz="3200" i="1" dirty="0" smtClean="0"/>
              <a:t>[c</a:t>
            </a:r>
            <a:r>
              <a:rPr lang="en-US" sz="3200" i="1" baseline="-25000" dirty="0" smtClean="0"/>
              <a:t>1</a:t>
            </a:r>
            <a:r>
              <a:rPr lang="en-US" sz="3200" i="1" dirty="0" smtClean="0"/>
              <a:t>/x]</a:t>
            </a:r>
            <a:r>
              <a:rPr lang="en-US" sz="3200" dirty="0"/>
              <a:t> </a:t>
            </a:r>
            <a:r>
              <a:rPr lang="en-US" sz="3200" dirty="0" smtClean="0"/>
              <a:t>↦ </a:t>
            </a:r>
            <a:r>
              <a:rPr lang="en-US" sz="3200" i="1" dirty="0" smtClean="0"/>
              <a:t>c</a:t>
            </a:r>
            <a:r>
              <a:rPr lang="en-US" sz="3200" i="1" baseline="-25000" dirty="0" smtClean="0"/>
              <a:t>1 </a:t>
            </a:r>
            <a:r>
              <a:rPr lang="en-US" sz="3200" dirty="0" smtClean="0"/>
              <a:t>| </a:t>
            </a:r>
            <a:r>
              <a:rPr lang="en-US" sz="3200" i="1" dirty="0"/>
              <a:t>[</a:t>
            </a:r>
            <a:r>
              <a:rPr lang="en-US" sz="3200" i="1" dirty="0" smtClean="0"/>
              <a:t>c</a:t>
            </a:r>
            <a:r>
              <a:rPr lang="en-US" sz="3200" i="1" baseline="-25000" dirty="0" smtClean="0"/>
              <a:t>2</a:t>
            </a:r>
            <a:r>
              <a:rPr lang="en-US" sz="3200" i="1" dirty="0" smtClean="0"/>
              <a:t>/</a:t>
            </a:r>
            <a:r>
              <a:rPr lang="en-US" sz="3200" i="1" dirty="0"/>
              <a:t>x]</a:t>
            </a:r>
            <a:r>
              <a:rPr lang="en-US" sz="3200" dirty="0"/>
              <a:t> ↦ </a:t>
            </a:r>
            <a:r>
              <a:rPr lang="en-US" sz="3200" i="1" dirty="0" smtClean="0"/>
              <a:t>c</a:t>
            </a:r>
            <a:r>
              <a:rPr lang="en-US" sz="3200" i="1" baseline="-25000" dirty="0" smtClean="0"/>
              <a:t>2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3733292" y="5977700"/>
            <a:ext cx="510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*(Note: specialized to a single partial function.)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329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74483" y="691625"/>
            <a:ext cx="10636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4400" dirty="0">
                <a:solidFill>
                  <a:srgbClr val="000000"/>
                </a:solidFill>
              </a:rPr>
              <a:t>λ</a:t>
            </a:r>
            <a:r>
              <a:rPr lang="en-US" sz="4400" i="1" baseline="-25000" dirty="0" err="1">
                <a:solidFill>
                  <a:srgbClr val="000000"/>
                </a:solidFill>
              </a:rPr>
              <a:t>syn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874483" y="2859613"/>
            <a:ext cx="16762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err="1">
                <a:solidFill>
                  <a:srgbClr val="000000"/>
                </a:solidFill>
              </a:rPr>
              <a:t>ML</a:t>
            </a:r>
            <a:r>
              <a:rPr lang="en-US" sz="4400" b="1" i="1" baseline="-25000" dirty="0" err="1">
                <a:solidFill>
                  <a:srgbClr val="000000"/>
                </a:solidFill>
              </a:rPr>
              <a:t>syn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874483" y="4975004"/>
            <a:ext cx="11833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4400" dirty="0">
                <a:solidFill>
                  <a:srgbClr val="000000"/>
                </a:solidFill>
              </a:rPr>
              <a:t>λ</a:t>
            </a:r>
            <a:r>
              <a:rPr lang="el-GR" sz="4400" spc="-2000" baseline="30000" dirty="0">
                <a:solidFill>
                  <a:srgbClr val="000000"/>
                </a:solidFill>
              </a:rPr>
              <a:t>∀</a:t>
            </a:r>
            <a:r>
              <a:rPr lang="en-US" sz="4400" i="1" baseline="-25000" dirty="0" err="1">
                <a:solidFill>
                  <a:srgbClr val="000000"/>
                </a:solidFill>
              </a:rPr>
              <a:t>syn</a:t>
            </a:r>
            <a:endParaRPr lang="en-US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127" y="1090970"/>
            <a:ext cx="1473200" cy="317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202" y="1719902"/>
            <a:ext cx="1320800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522" y="1078270"/>
            <a:ext cx="317500" cy="330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853" y="964354"/>
            <a:ext cx="1879600" cy="482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253" y="1671147"/>
            <a:ext cx="1320800" cy="34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77311" y="3023723"/>
            <a:ext cx="3908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Recursion and algebraic data types.</a:t>
            </a:r>
            <a:endParaRPr lang="en-US" sz="28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7127" y="5286605"/>
            <a:ext cx="11684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12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839" y="964532"/>
            <a:ext cx="1257300" cy="330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804" y="1449805"/>
            <a:ext cx="2514600" cy="46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011" y="1104231"/>
            <a:ext cx="241300" cy="21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212" y="1510631"/>
            <a:ext cx="850900" cy="279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3450" y="4371140"/>
            <a:ext cx="4737100" cy="495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052" y="2232526"/>
            <a:ext cx="4521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(1) Type-directed </a:t>
            </a:r>
            <a:r>
              <a:rPr lang="en-US" sz="2400" b="1" dirty="0" smtClean="0">
                <a:latin typeface="+mj-lt"/>
              </a:rPr>
              <a:t>Refinement</a:t>
            </a:r>
            <a:endParaRPr lang="en-US" sz="2400" b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4394" y="2219157"/>
            <a:ext cx="3332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(2) </a:t>
            </a:r>
            <a:r>
              <a:rPr lang="en-US" sz="2400" b="1" dirty="0" smtClean="0">
                <a:latin typeface="+mj-lt"/>
              </a:rPr>
              <a:t>Guess</a:t>
            </a:r>
            <a:r>
              <a:rPr lang="en-US" sz="2400" dirty="0" smtClean="0">
                <a:latin typeface="+mj-lt"/>
              </a:rPr>
              <a:t>-and-check</a:t>
            </a:r>
            <a:endParaRPr lang="en-US" sz="24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82618" y="5058611"/>
            <a:ext cx="5208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(3) </a:t>
            </a:r>
            <a:r>
              <a:rPr lang="en-US" sz="2400" b="1" dirty="0" smtClean="0">
                <a:latin typeface="+mj-lt"/>
              </a:rPr>
              <a:t>Learning</a:t>
            </a:r>
            <a:r>
              <a:rPr lang="en-US" sz="2400" dirty="0" smtClean="0">
                <a:latin typeface="+mj-lt"/>
              </a:rPr>
              <a:t> via pattern matching</a:t>
            </a:r>
            <a:endParaRPr lang="en-US" sz="24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0102" y="2879201"/>
            <a:ext cx="7063853" cy="13849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Breadth-first search for valid derivations.</a:t>
            </a:r>
          </a:p>
          <a:p>
            <a:pPr algn="ctr"/>
            <a:r>
              <a:rPr lang="en-US" sz="2800" dirty="0" smtClean="0"/>
              <a:t>⇒</a:t>
            </a:r>
          </a:p>
          <a:p>
            <a:pPr algn="ctr"/>
            <a:r>
              <a:rPr lang="en-US" sz="2800" dirty="0" smtClean="0"/>
              <a:t>Synthesize the smallest satisfying program.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3869487" y="217110"/>
            <a:ext cx="14050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>
                <a:solidFill>
                  <a:srgbClr val="000000"/>
                </a:solidFill>
              </a:rPr>
              <a:t>ML</a:t>
            </a:r>
            <a:r>
              <a:rPr lang="en-US" sz="3600" b="1" i="1" baseline="-25000" dirty="0" err="1">
                <a:solidFill>
                  <a:srgbClr val="000000"/>
                </a:solidFill>
              </a:rPr>
              <a:t>syn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1472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2400" dirty="0"/>
              <a:t> : </a:t>
            </a:r>
            <a:r>
              <a:rPr lang="en-US" sz="2400" dirty="0">
                <a:latin typeface="Lucida Console"/>
                <a:cs typeface="Lucida Console"/>
              </a:rPr>
              <a:t>list -&gt; list</a:t>
            </a: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[] =&gt; []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[0] =&gt; [0, 0]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[1, 0] =&gt; [1, 1, 0, 0]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endParaRPr lang="en-US" sz="2000" dirty="0" smtClean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endParaRPr lang="en-US" sz="2000" dirty="0" smtClean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endParaRPr lang="en-US" sz="2000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382774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2400" dirty="0">
                <a:latin typeface="Lucida Console"/>
                <a:cs typeface="Lucida Console"/>
              </a:rPr>
              <a:t> : list</a:t>
            </a: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[] =&gt; []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[0] =&gt; [0, 0]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[1, 0] =&gt; [1, 1, 0, 0]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endParaRPr lang="en-US" sz="2000" dirty="0">
              <a:latin typeface="Lucida Console"/>
              <a:cs typeface="Lucida Console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3000375" y="5349875"/>
            <a:ext cx="3190876" cy="1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3000375" y="5772150"/>
            <a:ext cx="2946401" cy="15876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3000375" y="6172200"/>
            <a:ext cx="2260601" cy="15876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63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2400" dirty="0">
                <a:latin typeface="Lucida Console"/>
                <a:cs typeface="Lucida Console"/>
              </a:rPr>
              <a:t> : list</a:t>
            </a: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[0, 0]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[1, 1, 0, 0]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l=[0]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l=[1, 0]</a:t>
            </a:r>
            <a:endParaRPr lang="en-US" sz="2000" dirty="0">
              <a:latin typeface="Lucida Console"/>
              <a:cs typeface="Lucida Console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81000" y="5578475"/>
            <a:ext cx="8604250" cy="15875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1000" y="5969000"/>
            <a:ext cx="8604250" cy="15875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ular Callout 10"/>
          <p:cNvSpPr/>
          <p:nvPr/>
        </p:nvSpPr>
        <p:spPr>
          <a:xfrm>
            <a:off x="3563937" y="3946525"/>
            <a:ext cx="2849563" cy="434975"/>
          </a:xfrm>
          <a:prstGeom prst="wedgeRectCallout">
            <a:avLst>
              <a:gd name="adj1" fmla="val -55320"/>
              <a:gd name="adj2" fmla="val 2755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Example </a:t>
            </a:r>
            <a:r>
              <a:rPr lang="en-US" sz="2400" dirty="0" smtClean="0"/>
              <a:t>Worlds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4922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 smtClean="0">
                <a:latin typeface="Lucida Console"/>
                <a:cs typeface="Lucida Console"/>
              </a:rPr>
              <a:t>  l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[0, 0]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[1, 1, 0, 0]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l=[0]</a:t>
            </a:r>
          </a:p>
          <a:p>
            <a:pPr algn="ctr">
              <a:spcBef>
                <a:spcPts val="800"/>
              </a:spcBef>
            </a:pPr>
            <a:r>
              <a:rPr lang="en-US" sz="2000" dirty="0">
                <a:latin typeface="Lucida Console"/>
                <a:cs typeface="Lucida Console"/>
              </a:rPr>
              <a:t>l</a:t>
            </a:r>
            <a:r>
              <a:rPr lang="en-US" sz="2000" dirty="0" smtClean="0">
                <a:latin typeface="Lucida Console"/>
                <a:cs typeface="Lucida Console"/>
              </a:rPr>
              <a:t>=[1, 0]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3" name="Smiley Face 2"/>
          <p:cNvSpPr/>
          <p:nvPr/>
        </p:nvSpPr>
        <p:spPr>
          <a:xfrm>
            <a:off x="7543800" y="5181600"/>
            <a:ext cx="492125" cy="466725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&quot;No&quot; Symbol 7"/>
          <p:cNvSpPr/>
          <p:nvPr/>
        </p:nvSpPr>
        <p:spPr>
          <a:xfrm>
            <a:off x="8077200" y="5486400"/>
            <a:ext cx="523875" cy="533400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&quot;No&quot; Symbol 12"/>
          <p:cNvSpPr/>
          <p:nvPr/>
        </p:nvSpPr>
        <p:spPr>
          <a:xfrm>
            <a:off x="8077200" y="5905500"/>
            <a:ext cx="523875" cy="533400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3322" y="4270374"/>
            <a:ext cx="772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r>
              <a:rPr lang="en-US" dirty="0" smtClean="0"/>
              <a:t>We don’t generate </a:t>
            </a:r>
            <a:r>
              <a:rPr lang="en-US" dirty="0" smtClean="0">
                <a:latin typeface="Lucida Console"/>
                <a:cs typeface="Lucida Console"/>
              </a:rPr>
              <a:t>stutter l</a:t>
            </a:r>
            <a:r>
              <a:rPr lang="en-US" dirty="0" smtClean="0"/>
              <a:t> – syntactic restriction on recursive calls.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846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[0, 0]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[1, 1, 0, 0]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l=[0]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l=[1, 0]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323" y="1911158"/>
            <a:ext cx="6324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match</a:t>
            </a:r>
            <a:r>
              <a:rPr lang="en-US" sz="2400" dirty="0">
                <a:latin typeface="Lucida Console"/>
                <a:cs typeface="Lucida Console"/>
              </a:rPr>
              <a:t> l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with</a:t>
            </a:r>
          </a:p>
          <a:p>
            <a:r>
              <a:rPr lang="en-US" sz="2400" dirty="0">
                <a:latin typeface="Lucida Console"/>
                <a:cs typeface="Lucida Console"/>
              </a:rPr>
              <a:t>  | Nil -&gt;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r>
              <a:rPr lang="en-US" sz="2400" dirty="0">
                <a:latin typeface="Lucida Console"/>
                <a:cs typeface="Lucida Console"/>
              </a:rPr>
              <a:t>: list</a:t>
            </a:r>
          </a:p>
          <a:p>
            <a:r>
              <a:rPr lang="en-US" sz="2400" dirty="0">
                <a:latin typeface="Lucida Console"/>
                <a:cs typeface="Lucida Console"/>
              </a:rPr>
              <a:t>  | Cons (x, l’) -&gt;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r>
              <a:rPr lang="en-US" sz="2400" dirty="0">
                <a:latin typeface="Lucida Console"/>
                <a:cs typeface="Lucida Console"/>
              </a:rPr>
              <a:t>: list</a:t>
            </a:r>
          </a:p>
        </p:txBody>
      </p:sp>
      <p:sp>
        <p:nvSpPr>
          <p:cNvPr id="12" name="Freeform 11"/>
          <p:cNvSpPr/>
          <p:nvPr/>
        </p:nvSpPr>
        <p:spPr>
          <a:xfrm>
            <a:off x="310831" y="2905125"/>
            <a:ext cx="2118044" cy="2492375"/>
          </a:xfrm>
          <a:custGeom>
            <a:avLst/>
            <a:gdLst>
              <a:gd name="connsiteX0" fmla="*/ 2118044 w 2118044"/>
              <a:gd name="connsiteY0" fmla="*/ 2492375 h 2492375"/>
              <a:gd name="connsiteX1" fmla="*/ 435294 w 2118044"/>
              <a:gd name="connsiteY1" fmla="*/ 1809750 h 2492375"/>
              <a:gd name="connsiteX2" fmla="*/ 6669 w 2118044"/>
              <a:gd name="connsiteY2" fmla="*/ 603250 h 2492375"/>
              <a:gd name="connsiteX3" fmla="*/ 657544 w 2118044"/>
              <a:gd name="connsiteY3" fmla="*/ 0 h 249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044" h="2492375">
                <a:moveTo>
                  <a:pt x="2118044" y="2492375"/>
                </a:moveTo>
                <a:cubicBezTo>
                  <a:pt x="1452617" y="2308489"/>
                  <a:pt x="787190" y="2124604"/>
                  <a:pt x="435294" y="1809750"/>
                </a:cubicBezTo>
                <a:cubicBezTo>
                  <a:pt x="83398" y="1494896"/>
                  <a:pt x="-30373" y="904875"/>
                  <a:pt x="6669" y="603250"/>
                </a:cubicBezTo>
                <a:cubicBezTo>
                  <a:pt x="43711" y="301625"/>
                  <a:pt x="657544" y="0"/>
                  <a:pt x="657544" y="0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56225" y="3203811"/>
            <a:ext cx="1940900" cy="2542939"/>
          </a:xfrm>
          <a:custGeom>
            <a:avLst/>
            <a:gdLst>
              <a:gd name="connsiteX0" fmla="*/ 1940900 w 1940900"/>
              <a:gd name="connsiteY0" fmla="*/ 2542939 h 2542939"/>
              <a:gd name="connsiteX1" fmla="*/ 242275 w 1940900"/>
              <a:gd name="connsiteY1" fmla="*/ 1971439 h 2542939"/>
              <a:gd name="connsiteX2" fmla="*/ 4150 w 1940900"/>
              <a:gd name="connsiteY2" fmla="*/ 637939 h 2542939"/>
              <a:gd name="connsiteX3" fmla="*/ 162900 w 1940900"/>
              <a:gd name="connsiteY3" fmla="*/ 82314 h 2542939"/>
              <a:gd name="connsiteX4" fmla="*/ 559775 w 1940900"/>
              <a:gd name="connsiteY4" fmla="*/ 2939 h 254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900" h="2542939">
                <a:moveTo>
                  <a:pt x="1940900" y="2542939"/>
                </a:moveTo>
                <a:cubicBezTo>
                  <a:pt x="1252983" y="2415939"/>
                  <a:pt x="565067" y="2288939"/>
                  <a:pt x="242275" y="1971439"/>
                </a:cubicBezTo>
                <a:cubicBezTo>
                  <a:pt x="-80517" y="1653939"/>
                  <a:pt x="17379" y="952793"/>
                  <a:pt x="4150" y="637939"/>
                </a:cubicBezTo>
                <a:cubicBezTo>
                  <a:pt x="-9079" y="323085"/>
                  <a:pt x="70296" y="188147"/>
                  <a:pt x="162900" y="82314"/>
                </a:cubicBezTo>
                <a:cubicBezTo>
                  <a:pt x="255504" y="-23519"/>
                  <a:pt x="559775" y="2939"/>
                  <a:pt x="559775" y="2939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634497" y="3349625"/>
            <a:ext cx="1540378" cy="2869129"/>
          </a:xfrm>
          <a:custGeom>
            <a:avLst/>
            <a:gdLst>
              <a:gd name="connsiteX0" fmla="*/ 1540378 w 1540378"/>
              <a:gd name="connsiteY0" fmla="*/ 2825750 h 2869129"/>
              <a:gd name="connsiteX1" fmla="*/ 445003 w 1540378"/>
              <a:gd name="connsiteY1" fmla="*/ 2555875 h 2869129"/>
              <a:gd name="connsiteX2" fmla="*/ 503 w 1540378"/>
              <a:gd name="connsiteY2" fmla="*/ 492125 h 2869129"/>
              <a:gd name="connsiteX3" fmla="*/ 349753 w 1540378"/>
              <a:gd name="connsiteY3" fmla="*/ 0 h 2869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0378" h="2869129">
                <a:moveTo>
                  <a:pt x="1540378" y="2825750"/>
                </a:moveTo>
                <a:cubicBezTo>
                  <a:pt x="1121013" y="2885281"/>
                  <a:pt x="701649" y="2944813"/>
                  <a:pt x="445003" y="2555875"/>
                </a:cubicBezTo>
                <a:cubicBezTo>
                  <a:pt x="188357" y="2166937"/>
                  <a:pt x="16378" y="918104"/>
                  <a:pt x="503" y="492125"/>
                </a:cubicBezTo>
                <a:cubicBezTo>
                  <a:pt x="-15372" y="66146"/>
                  <a:pt x="349753" y="0"/>
                  <a:pt x="349753" y="0"/>
                </a:cubicBezTo>
              </a:path>
            </a:pathLst>
          </a:custGeom>
          <a:ln>
            <a:headEnd type="non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47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[]</a:t>
            </a: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3323" y="1911158"/>
            <a:ext cx="6324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match</a:t>
            </a:r>
            <a:r>
              <a:rPr lang="en-US" sz="2400" dirty="0">
                <a:latin typeface="Lucida Console"/>
                <a:cs typeface="Lucida Console"/>
              </a:rPr>
              <a:t> l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with</a:t>
            </a:r>
          </a:p>
          <a:p>
            <a:r>
              <a:rPr lang="en-US" sz="2400" dirty="0">
                <a:latin typeface="Lucida Console"/>
                <a:cs typeface="Lucida Console"/>
              </a:rPr>
              <a:t>  | Nil -&gt;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r>
              <a:rPr lang="en-US" sz="2400" dirty="0">
                <a:latin typeface="Lucida Console"/>
                <a:cs typeface="Lucida Console"/>
              </a:rPr>
              <a:t>: list</a:t>
            </a:r>
          </a:p>
          <a:p>
            <a:r>
              <a:rPr lang="en-US" sz="2400" dirty="0">
                <a:latin typeface="Lucida Console"/>
                <a:cs typeface="Lucida Console"/>
              </a:rPr>
              <a:t>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ucida Console"/>
                <a:cs typeface="Lucida Console"/>
              </a:rPr>
              <a:t>| Cons (x, l’) -&gt;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ucida Console"/>
                <a:cs typeface="Lucida Console"/>
              </a:rPr>
              <a:t>: list</a:t>
            </a:r>
          </a:p>
        </p:txBody>
      </p:sp>
    </p:spTree>
    <p:extLst>
      <p:ext uri="{BB962C8B-B14F-4D97-AF65-F5344CB8AC3E}">
        <p14:creationId xmlns:p14="http://schemas.microsoft.com/office/powerpoint/2010/main" val="2873326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[]</a:t>
            </a: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3323" y="1911158"/>
            <a:ext cx="6324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match</a:t>
            </a:r>
            <a:r>
              <a:rPr lang="en-US" sz="2400" dirty="0">
                <a:latin typeface="Lucida Console"/>
                <a:cs typeface="Lucida Console"/>
              </a:rPr>
              <a:t> l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with</a:t>
            </a:r>
          </a:p>
          <a:p>
            <a:r>
              <a:rPr lang="en-US" sz="2400" dirty="0">
                <a:latin typeface="Lucida Console"/>
                <a:cs typeface="Lucida Console"/>
              </a:rPr>
              <a:t>  | Nil -&gt; </a:t>
            </a:r>
            <a:r>
              <a:rPr lang="en-US" sz="2400" dirty="0" smtClean="0">
                <a:latin typeface="Lucida Console"/>
                <a:cs typeface="Lucida Console"/>
              </a:rPr>
              <a:t>Nil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Lucida Console"/>
                <a:cs typeface="Lucida Console"/>
              </a:rPr>
              <a:t> |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ucida Console"/>
                <a:cs typeface="Lucida Console"/>
              </a:rPr>
              <a:t>Cons (x, l’) -&gt;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Lucida Console"/>
                <a:cs typeface="Lucida Console"/>
              </a:rPr>
              <a:t>: list</a:t>
            </a:r>
          </a:p>
        </p:txBody>
      </p:sp>
      <p:sp>
        <p:nvSpPr>
          <p:cNvPr id="11" name="Smiley Face 10"/>
          <p:cNvSpPr/>
          <p:nvPr/>
        </p:nvSpPr>
        <p:spPr>
          <a:xfrm>
            <a:off x="7543800" y="5181600"/>
            <a:ext cx="492125" cy="466725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86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09577"/>
            <a:ext cx="8229600" cy="94916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i="1" dirty="0" smtClean="0">
                <a:solidFill>
                  <a:srgbClr val="000000"/>
                </a:solidFill>
              </a:rPr>
              <a:t>“My </a:t>
            </a:r>
            <a:r>
              <a:rPr lang="en-US" i="1" dirty="0">
                <a:solidFill>
                  <a:srgbClr val="000000"/>
                </a:solidFill>
              </a:rPr>
              <a:t>p</a:t>
            </a:r>
            <a:r>
              <a:rPr lang="en-US" i="1" dirty="0" smtClean="0">
                <a:solidFill>
                  <a:srgbClr val="000000"/>
                </a:solidFill>
              </a:rPr>
              <a:t>rogram writes itself!”</a:t>
            </a:r>
          </a:p>
          <a:p>
            <a:pPr marL="0" indent="0" algn="ctr">
              <a:buNone/>
            </a:pPr>
            <a:r>
              <a:rPr lang="en-US" i="1" dirty="0" smtClean="0">
                <a:solidFill>
                  <a:srgbClr val="000000"/>
                </a:solidFill>
              </a:rPr>
              <a:t>(a.k.a. type-directed programming)</a:t>
            </a:r>
            <a:endParaRPr lang="en-US" dirty="0">
              <a:solidFill>
                <a:srgbClr val="000000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457200" y="4920919"/>
            <a:ext cx="8229600" cy="61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b="1" dirty="0" smtClean="0">
                <a:solidFill>
                  <a:srgbClr val="000000"/>
                </a:solidFill>
              </a:rPr>
              <a:t>How can we mechanize this reasoning?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8632" y="2566739"/>
            <a:ext cx="7646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Consolas"/>
                <a:cs typeface="Consolas"/>
              </a:rPr>
              <a:t>t1 -&gt; t2  ~~</a:t>
            </a:r>
            <a:r>
              <a:rPr lang="en-US" sz="2800" dirty="0" smtClean="0">
                <a:solidFill>
                  <a:srgbClr val="000000"/>
                </a:solidFill>
                <a:latin typeface="Consolas"/>
                <a:cs typeface="Consolas"/>
                <a:sym typeface="Wingdings"/>
              </a:rPr>
              <a:t>&gt;  let f </a:t>
            </a:r>
            <a:r>
              <a:rPr lang="en-US" sz="2800" dirty="0">
                <a:solidFill>
                  <a:srgbClr val="000000"/>
                </a:solidFill>
                <a:latin typeface="Consolas"/>
                <a:cs typeface="Consolas"/>
                <a:sym typeface="Wingdings"/>
              </a:rPr>
              <a:t>(x:t1) : t2 </a:t>
            </a:r>
            <a:r>
              <a:rPr lang="en-US" sz="2800" dirty="0" smtClean="0">
                <a:solidFill>
                  <a:srgbClr val="000000"/>
                </a:solidFill>
                <a:latin typeface="Consolas"/>
                <a:cs typeface="Consolas"/>
                <a:sym typeface="Wingdings"/>
              </a:rPr>
              <a:t>= </a:t>
            </a:r>
            <a:r>
              <a:rPr lang="en-US" sz="2800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endParaRPr lang="en-US" sz="2800" dirty="0">
              <a:solidFill>
                <a:srgbClr val="000000"/>
              </a:solidFill>
              <a:latin typeface="Consolas"/>
              <a:cs typeface="Consolas"/>
              <a:sym typeface="Wingding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9442" y="3481139"/>
            <a:ext cx="8045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Consolas"/>
                <a:cs typeface="Consolas"/>
              </a:rPr>
              <a:t>C  ~~</a:t>
            </a:r>
            <a:r>
              <a:rPr lang="en-US" sz="2800" dirty="0" smtClean="0">
                <a:solidFill>
                  <a:srgbClr val="000000"/>
                </a:solidFill>
                <a:latin typeface="Consolas"/>
                <a:cs typeface="Consolas"/>
                <a:sym typeface="Wingdings"/>
              </a:rPr>
              <a:t>&gt;  (g . f) </a:t>
            </a:r>
            <a:r>
              <a:rPr lang="en-US" sz="280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endParaRPr lang="en-US" sz="2800" dirty="0" smtClean="0">
              <a:solidFill>
                <a:srgbClr val="000000"/>
              </a:solidFill>
              <a:latin typeface="Consolas"/>
              <a:cs typeface="Consolas"/>
              <a:sym typeface="Wingdings"/>
            </a:endParaRPr>
          </a:p>
          <a:p>
            <a:pPr algn="ctr"/>
            <a:r>
              <a:rPr lang="en-US" sz="2800" dirty="0" smtClean="0">
                <a:solidFill>
                  <a:srgbClr val="000000"/>
                </a:solidFill>
                <a:latin typeface="Consolas"/>
                <a:cs typeface="Consolas"/>
                <a:sym typeface="Wingdings"/>
              </a:rPr>
              <a:t>(f : A -&gt; B, g : B -&gt; C)</a:t>
            </a:r>
            <a:endParaRPr lang="en-US" sz="2800" dirty="0">
              <a:solidFill>
                <a:srgbClr val="000000"/>
              </a:solidFill>
              <a:latin typeface="Consolas"/>
              <a:cs typeface="Consola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231017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[0, 0]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[1, 1, 0, 0]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endParaRPr lang="en-US" sz="2000" dirty="0" smtClean="0">
              <a:latin typeface="Lucida Console"/>
              <a:cs typeface="Lucida Conso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r>
              <a:rPr lang="en-US" sz="2000" dirty="0">
                <a:latin typeface="Lucida Console"/>
                <a:cs typeface="Lucida Console"/>
              </a:rPr>
              <a:t>l=[0</a:t>
            </a:r>
            <a:r>
              <a:rPr lang="en-US" sz="2000" dirty="0" smtClean="0">
                <a:latin typeface="Lucida Console"/>
                <a:cs typeface="Lucida Console"/>
              </a:rPr>
              <a:t>], ...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l=[1, 0], ...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323" y="1911158"/>
            <a:ext cx="6324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match</a:t>
            </a:r>
            <a:r>
              <a:rPr lang="en-US" sz="2400" dirty="0">
                <a:latin typeface="Lucida Console"/>
                <a:cs typeface="Lucida Console"/>
              </a:rPr>
              <a:t> l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with</a:t>
            </a:r>
          </a:p>
          <a:p>
            <a:r>
              <a:rPr lang="en-US" sz="2400" dirty="0">
                <a:solidFill>
                  <a:srgbClr val="A6A6A6"/>
                </a:solidFill>
                <a:latin typeface="Lucida Console"/>
                <a:cs typeface="Lucida Console"/>
              </a:rPr>
              <a:t>  | Nil -&gt; </a:t>
            </a:r>
            <a:r>
              <a:rPr lang="en-US" sz="2400" dirty="0" smtClean="0">
                <a:solidFill>
                  <a:srgbClr val="A6A6A6"/>
                </a:solidFill>
                <a:latin typeface="Lucida Console"/>
                <a:cs typeface="Lucida Console"/>
              </a:rPr>
              <a:t>Nil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| </a:t>
            </a:r>
            <a:r>
              <a:rPr lang="en-US" sz="2400" dirty="0">
                <a:latin typeface="Lucida Console"/>
                <a:cs typeface="Lucida Console"/>
              </a:rPr>
              <a:t>Cons (x, l’) -&gt;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r>
              <a:rPr lang="en-US" sz="2400" dirty="0">
                <a:latin typeface="Lucida Console"/>
                <a:cs typeface="Lucida Console"/>
              </a:rPr>
              <a:t>: list</a:t>
            </a:r>
          </a:p>
        </p:txBody>
      </p:sp>
    </p:spTree>
    <p:extLst>
      <p:ext uri="{BB962C8B-B14F-4D97-AF65-F5344CB8AC3E}">
        <p14:creationId xmlns:p14="http://schemas.microsoft.com/office/powerpoint/2010/main" val="1086356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[0, 0]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[1, 1, 0, 0]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endParaRPr lang="en-US" sz="2000" dirty="0" smtClean="0">
              <a:latin typeface="Lucida Console"/>
              <a:cs typeface="Lucida Conso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r>
              <a:rPr lang="en-US" sz="2000" dirty="0">
                <a:latin typeface="Lucida Console"/>
                <a:cs typeface="Lucida Console"/>
              </a:rPr>
              <a:t>l=[0</a:t>
            </a:r>
            <a:r>
              <a:rPr lang="en-US" sz="2000" dirty="0" smtClean="0">
                <a:latin typeface="Lucida Console"/>
                <a:cs typeface="Lucida Console"/>
              </a:rPr>
              <a:t>], x=0, l’=[]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l=[1, 0], x=1, l’=[0]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323" y="1911158"/>
            <a:ext cx="6324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match</a:t>
            </a:r>
            <a:r>
              <a:rPr lang="en-US" sz="2400" dirty="0">
                <a:latin typeface="Lucida Console"/>
                <a:cs typeface="Lucida Console"/>
              </a:rPr>
              <a:t> l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with</a:t>
            </a:r>
          </a:p>
          <a:p>
            <a:r>
              <a:rPr lang="en-US" sz="2400" dirty="0">
                <a:solidFill>
                  <a:srgbClr val="A6A6A6"/>
                </a:solidFill>
                <a:latin typeface="Lucida Console"/>
                <a:cs typeface="Lucida Console"/>
              </a:rPr>
              <a:t>  | Nil -&gt; </a:t>
            </a:r>
            <a:r>
              <a:rPr lang="en-US" sz="2400" dirty="0" smtClean="0">
                <a:solidFill>
                  <a:srgbClr val="A6A6A6"/>
                </a:solidFill>
                <a:latin typeface="Lucida Console"/>
                <a:cs typeface="Lucida Console"/>
              </a:rPr>
              <a:t>Nil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| </a:t>
            </a:r>
            <a:r>
              <a:rPr lang="en-US" sz="2400" dirty="0">
                <a:latin typeface="Lucida Console"/>
                <a:cs typeface="Lucida Console"/>
              </a:rPr>
              <a:t>Cons (x, l’) -&gt;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r>
              <a:rPr lang="en-US" sz="2400" dirty="0">
                <a:latin typeface="Lucida Console"/>
                <a:cs typeface="Lucida Console"/>
              </a:rPr>
              <a:t>: list</a:t>
            </a:r>
          </a:p>
        </p:txBody>
      </p:sp>
    </p:spTree>
    <p:extLst>
      <p:ext uri="{BB962C8B-B14F-4D97-AF65-F5344CB8AC3E}">
        <p14:creationId xmlns:p14="http://schemas.microsoft.com/office/powerpoint/2010/main" val="1430571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[0, 0]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endParaRPr lang="en-US" sz="2000" dirty="0" smtClean="0">
              <a:latin typeface="Lucida Console"/>
              <a:cs typeface="Lucida Conso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r>
              <a:rPr lang="en-US" sz="2000" dirty="0">
                <a:latin typeface="Lucida Console"/>
                <a:cs typeface="Lucida Console"/>
              </a:rPr>
              <a:t>l=[0</a:t>
            </a:r>
            <a:r>
              <a:rPr lang="en-US" sz="2000" dirty="0" smtClean="0">
                <a:latin typeface="Lucida Console"/>
                <a:cs typeface="Lucida Console"/>
              </a:rPr>
              <a:t>], x=0, l’=[]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l=[1, 0], x=1, l’=[0]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323" y="1911158"/>
            <a:ext cx="71360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match</a:t>
            </a:r>
            <a:r>
              <a:rPr lang="en-US" sz="2400" dirty="0">
                <a:latin typeface="Lucida Console"/>
                <a:cs typeface="Lucida Console"/>
              </a:rPr>
              <a:t> l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with</a:t>
            </a:r>
          </a:p>
          <a:p>
            <a:r>
              <a:rPr lang="en-US" sz="2400" dirty="0">
                <a:solidFill>
                  <a:srgbClr val="A6A6A6"/>
                </a:solidFill>
                <a:latin typeface="Lucida Console"/>
                <a:cs typeface="Lucida Console"/>
              </a:rPr>
              <a:t>  | Nil -&gt; </a:t>
            </a:r>
            <a:r>
              <a:rPr lang="en-US" sz="2400" dirty="0" smtClean="0">
                <a:solidFill>
                  <a:srgbClr val="A6A6A6"/>
                </a:solidFill>
                <a:latin typeface="Lucida Console"/>
                <a:cs typeface="Lucida Console"/>
              </a:rPr>
              <a:t>Nil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| </a:t>
            </a:r>
            <a:r>
              <a:rPr lang="en-US" sz="2400" dirty="0">
                <a:latin typeface="Lucida Console"/>
                <a:cs typeface="Lucida Console"/>
              </a:rPr>
              <a:t>Cons (x, l’) -&gt; </a:t>
            </a:r>
            <a:endParaRPr lang="en-US" sz="2400" dirty="0" smtClean="0">
              <a:latin typeface="Lucida Console"/>
              <a:cs typeface="Lucida Console"/>
            </a:endParaRPr>
          </a:p>
          <a:p>
            <a:r>
              <a:rPr lang="en-US" sz="2400" dirty="0">
                <a:latin typeface="Lucida Console"/>
                <a:ea typeface="Wingdings"/>
                <a:cs typeface="Lucida Console"/>
                <a:sym typeface="Wingdings"/>
              </a:rPr>
              <a:t> </a:t>
            </a:r>
            <a:r>
              <a:rPr lang="en-US" sz="2400" dirty="0" smtClean="0">
                <a:latin typeface="Lucida Console"/>
                <a:ea typeface="Wingdings"/>
                <a:cs typeface="Lucida Console"/>
                <a:sym typeface="Wingdings"/>
              </a:rPr>
              <a:t>     Cons (x, Cons (x, </a:t>
            </a:r>
            <a:r>
              <a:rPr lang="en-US" sz="2400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r>
              <a:rPr lang="en-US" sz="2400" dirty="0">
                <a:latin typeface="Lucida Console"/>
                <a:cs typeface="Lucida Console"/>
              </a:rPr>
              <a:t>: </a:t>
            </a:r>
            <a:r>
              <a:rPr lang="en-US" sz="2400" dirty="0" smtClean="0">
                <a:latin typeface="Lucida Console"/>
                <a:cs typeface="Lucida Console"/>
              </a:rPr>
              <a:t>list))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3" name="Rectangular Callout 2"/>
          <p:cNvSpPr/>
          <p:nvPr/>
        </p:nvSpPr>
        <p:spPr>
          <a:xfrm>
            <a:off x="4818062" y="2742155"/>
            <a:ext cx="2881313" cy="412750"/>
          </a:xfrm>
          <a:prstGeom prst="wedgeRectCallout">
            <a:avLst>
              <a:gd name="adj1" fmla="val -29962"/>
              <a:gd name="adj2" fmla="val 1086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</a:t>
            </a:r>
            <a:r>
              <a:rPr lang="en-US" sz="2400" dirty="0" smtClean="0"/>
              <a:t>ant: </a:t>
            </a:r>
            <a:r>
              <a:rPr lang="en-US" sz="2400" dirty="0" smtClean="0">
                <a:latin typeface="Lucida Console"/>
                <a:cs typeface="Lucida Console"/>
              </a:rPr>
              <a:t>stutter l’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5945397" y="3850150"/>
            <a:ext cx="1992104" cy="412750"/>
          </a:xfrm>
          <a:prstGeom prst="wedgeRectCallout">
            <a:avLst>
              <a:gd name="adj1" fmla="val -80863"/>
              <a:gd name="adj2" fmla="val -698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try: </a:t>
            </a:r>
            <a:r>
              <a:rPr lang="en-US" sz="2400" dirty="0" smtClean="0">
                <a:latin typeface="Lucida Console"/>
                <a:cs typeface="Lucida Console"/>
              </a:rPr>
              <a:t>l</a:t>
            </a:r>
            <a:r>
              <a:rPr lang="en-US" sz="2400" dirty="0" smtClean="0"/>
              <a:t>, </a:t>
            </a:r>
            <a:r>
              <a:rPr lang="en-US" sz="2400" dirty="0" smtClean="0">
                <a:latin typeface="Lucida Console"/>
                <a:cs typeface="Lucida Console"/>
              </a:rPr>
              <a:t>l’</a:t>
            </a:r>
            <a:r>
              <a:rPr lang="en-US" sz="2400" dirty="0" smtClean="0"/>
              <a:t>, ...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8" name="Multiply 7"/>
          <p:cNvSpPr/>
          <p:nvPr/>
        </p:nvSpPr>
        <p:spPr>
          <a:xfrm>
            <a:off x="5835913" y="3636406"/>
            <a:ext cx="2103791" cy="914400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10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[0, 0]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endParaRPr lang="en-US" sz="2000" dirty="0" smtClean="0">
              <a:latin typeface="Lucida Console"/>
              <a:cs typeface="Lucida Conso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r>
              <a:rPr lang="en-US" sz="2000" dirty="0">
                <a:latin typeface="Lucida Console"/>
                <a:cs typeface="Lucida Console"/>
              </a:rPr>
              <a:t>l=[0</a:t>
            </a:r>
            <a:r>
              <a:rPr lang="en-US" sz="2000" dirty="0" smtClean="0">
                <a:latin typeface="Lucida Console"/>
                <a:cs typeface="Lucida Console"/>
              </a:rPr>
              <a:t>], x=0, l’=[]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l=[1, 0], x=1, l’=[0]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323" y="1911158"/>
            <a:ext cx="71360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match</a:t>
            </a:r>
            <a:r>
              <a:rPr lang="en-US" sz="2400" dirty="0">
                <a:latin typeface="Lucida Console"/>
                <a:cs typeface="Lucida Console"/>
              </a:rPr>
              <a:t> l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with</a:t>
            </a:r>
          </a:p>
          <a:p>
            <a:r>
              <a:rPr lang="en-US" sz="2400" dirty="0">
                <a:solidFill>
                  <a:srgbClr val="A6A6A6"/>
                </a:solidFill>
                <a:latin typeface="Lucida Console"/>
                <a:cs typeface="Lucida Console"/>
              </a:rPr>
              <a:t>  | Nil -&gt; </a:t>
            </a:r>
            <a:r>
              <a:rPr lang="en-US" sz="2400" dirty="0" smtClean="0">
                <a:solidFill>
                  <a:srgbClr val="A6A6A6"/>
                </a:solidFill>
                <a:latin typeface="Lucida Console"/>
                <a:cs typeface="Lucida Console"/>
              </a:rPr>
              <a:t>Nil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| </a:t>
            </a:r>
            <a:r>
              <a:rPr lang="en-US" sz="2400" dirty="0">
                <a:latin typeface="Lucida Console"/>
                <a:cs typeface="Lucida Console"/>
              </a:rPr>
              <a:t>Cons (x, l’) -&gt; </a:t>
            </a:r>
            <a:endParaRPr lang="en-US" sz="2400" dirty="0" smtClean="0">
              <a:latin typeface="Lucida Console"/>
              <a:cs typeface="Lucida Console"/>
            </a:endParaRPr>
          </a:p>
          <a:p>
            <a:r>
              <a:rPr lang="en-US" sz="2400" dirty="0">
                <a:latin typeface="Lucida Console"/>
                <a:ea typeface="Wingdings"/>
                <a:cs typeface="Lucida Console"/>
                <a:sym typeface="Wingdings"/>
              </a:rPr>
              <a:t> </a:t>
            </a:r>
            <a:r>
              <a:rPr lang="en-US" sz="2400" dirty="0" smtClean="0">
                <a:latin typeface="Lucida Console"/>
                <a:ea typeface="Wingdings"/>
                <a:cs typeface="Lucida Console"/>
                <a:sym typeface="Wingdings"/>
              </a:rPr>
              <a:t>     Cons (x, Cons (x, </a:t>
            </a:r>
            <a:r>
              <a:rPr lang="en-US" sz="2400" dirty="0" smtClean="0">
                <a:latin typeface="Lucida Console"/>
                <a:cs typeface="Lucida Console"/>
                <a:sym typeface="Wingdings"/>
              </a:rPr>
              <a:t>stutter l’))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75162" y="3991114"/>
            <a:ext cx="5593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/>
                <a:cs typeface="Lucida Console"/>
              </a:rPr>
              <a:t>stutter=( [] =&gt; [] | [0] =&gt; [0, 0]</a:t>
            </a:r>
          </a:p>
          <a:p>
            <a:r>
              <a:rPr lang="en-US" sz="2000" dirty="0" smtClean="0">
                <a:latin typeface="Lucida Console"/>
                <a:cs typeface="Lucida Console"/>
              </a:rPr>
              <a:t>        | [1, 0] =&gt; [1, 1, 0, 0]  )</a:t>
            </a:r>
            <a:endParaRPr lang="en-US" sz="2000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3890022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[0, 0]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endParaRPr lang="en-US" sz="2000" dirty="0" smtClean="0">
              <a:latin typeface="Lucida Console"/>
              <a:cs typeface="Lucida Conso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r>
              <a:rPr lang="en-US" sz="2000" dirty="0">
                <a:latin typeface="Lucida Console"/>
                <a:cs typeface="Lucida Console"/>
              </a:rPr>
              <a:t>l=[0</a:t>
            </a:r>
            <a:r>
              <a:rPr lang="en-US" sz="2000" dirty="0" smtClean="0">
                <a:latin typeface="Lucida Console"/>
                <a:cs typeface="Lucida Console"/>
              </a:rPr>
              <a:t>], x=0, l’=[]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l=[1, 0], x=1, l’=[0]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323" y="1911158"/>
            <a:ext cx="71360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match</a:t>
            </a:r>
            <a:r>
              <a:rPr lang="en-US" sz="2400" dirty="0">
                <a:latin typeface="Lucida Console"/>
                <a:cs typeface="Lucida Console"/>
              </a:rPr>
              <a:t> l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with</a:t>
            </a:r>
          </a:p>
          <a:p>
            <a:r>
              <a:rPr lang="en-US" sz="2400" dirty="0">
                <a:solidFill>
                  <a:srgbClr val="A6A6A6"/>
                </a:solidFill>
                <a:latin typeface="Lucida Console"/>
                <a:cs typeface="Lucida Console"/>
              </a:rPr>
              <a:t>  | Nil -&gt; </a:t>
            </a:r>
            <a:r>
              <a:rPr lang="en-US" sz="2400" dirty="0" smtClean="0">
                <a:solidFill>
                  <a:srgbClr val="A6A6A6"/>
                </a:solidFill>
                <a:latin typeface="Lucida Console"/>
                <a:cs typeface="Lucida Console"/>
              </a:rPr>
              <a:t>Nil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| </a:t>
            </a:r>
            <a:r>
              <a:rPr lang="en-US" sz="2400" dirty="0">
                <a:latin typeface="Lucida Console"/>
                <a:cs typeface="Lucida Console"/>
              </a:rPr>
              <a:t>Cons (x, l’) -&gt; </a:t>
            </a:r>
            <a:endParaRPr lang="en-US" sz="2400" dirty="0" smtClean="0">
              <a:latin typeface="Lucida Console"/>
              <a:cs typeface="Lucida Console"/>
            </a:endParaRPr>
          </a:p>
          <a:p>
            <a:r>
              <a:rPr lang="en-US" sz="2400" dirty="0">
                <a:latin typeface="Lucida Console"/>
                <a:ea typeface="Wingdings"/>
                <a:cs typeface="Lucida Console"/>
                <a:sym typeface="Wingdings"/>
              </a:rPr>
              <a:t> </a:t>
            </a:r>
            <a:r>
              <a:rPr lang="en-US" sz="2400" dirty="0" smtClean="0">
                <a:latin typeface="Lucida Console"/>
                <a:ea typeface="Wingdings"/>
                <a:cs typeface="Lucida Console"/>
                <a:sym typeface="Wingdings"/>
              </a:rPr>
              <a:t>     Cons (x, Cons (x, </a:t>
            </a:r>
            <a:r>
              <a:rPr lang="en-US" sz="2400" dirty="0" smtClean="0">
                <a:latin typeface="Lucida Console"/>
                <a:cs typeface="Lucida Console"/>
                <a:sym typeface="Wingdings"/>
              </a:rPr>
              <a:t>stutter l’))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5159375" y="2726280"/>
            <a:ext cx="2968835" cy="472030"/>
          </a:xfrm>
          <a:prstGeom prst="wedgeRectCallout">
            <a:avLst>
              <a:gd name="adj1" fmla="val -20833"/>
              <a:gd name="adj2" fmla="val 860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[] = []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789661" y="5127625"/>
            <a:ext cx="452677" cy="4349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/>
          <p:cNvSpPr/>
          <p:nvPr/>
        </p:nvSpPr>
        <p:spPr>
          <a:xfrm>
            <a:off x="7543800" y="5168900"/>
            <a:ext cx="492125" cy="466725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775162" y="3991114"/>
            <a:ext cx="5593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/>
                <a:cs typeface="Lucida Console"/>
              </a:rPr>
              <a:t>stutter=( [] =&gt; [] | [0] =&gt; [0, 0]</a:t>
            </a:r>
          </a:p>
          <a:p>
            <a:r>
              <a:rPr lang="en-US" sz="2000" dirty="0" smtClean="0">
                <a:latin typeface="Lucida Console"/>
                <a:cs typeface="Lucida Console"/>
              </a:rPr>
              <a:t>        | [1, 0] =&gt; [1, 1, 0, 0]  )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2800" y="5140325"/>
            <a:ext cx="850900" cy="4349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31000" y="5156200"/>
            <a:ext cx="522625" cy="43497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807579" y="3200400"/>
            <a:ext cx="4104962" cy="876300"/>
          </a:xfrm>
          <a:custGeom>
            <a:avLst/>
            <a:gdLst>
              <a:gd name="connsiteX0" fmla="*/ 3685421 w 4104962"/>
              <a:gd name="connsiteY0" fmla="*/ 0 h 876300"/>
              <a:gd name="connsiteX1" fmla="*/ 3977521 w 4104962"/>
              <a:gd name="connsiteY1" fmla="*/ 355600 h 876300"/>
              <a:gd name="connsiteX2" fmla="*/ 3761621 w 4104962"/>
              <a:gd name="connsiteY2" fmla="*/ 698500 h 876300"/>
              <a:gd name="connsiteX3" fmla="*/ 345321 w 4104962"/>
              <a:gd name="connsiteY3" fmla="*/ 635000 h 876300"/>
              <a:gd name="connsiteX4" fmla="*/ 116721 w 4104962"/>
              <a:gd name="connsiteY4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4962" h="876300">
                <a:moveTo>
                  <a:pt x="3685421" y="0"/>
                </a:moveTo>
                <a:cubicBezTo>
                  <a:pt x="3825121" y="119591"/>
                  <a:pt x="3964821" y="239183"/>
                  <a:pt x="3977521" y="355600"/>
                </a:cubicBezTo>
                <a:cubicBezTo>
                  <a:pt x="3990221" y="472017"/>
                  <a:pt x="4366988" y="651933"/>
                  <a:pt x="3761621" y="698500"/>
                </a:cubicBezTo>
                <a:cubicBezTo>
                  <a:pt x="3156254" y="745067"/>
                  <a:pt x="952804" y="605367"/>
                  <a:pt x="345321" y="635000"/>
                </a:cubicBezTo>
                <a:cubicBezTo>
                  <a:pt x="-262162" y="664633"/>
                  <a:pt x="116721" y="876300"/>
                  <a:pt x="116721" y="876300"/>
                </a:cubicBezTo>
              </a:path>
            </a:pathLst>
          </a:custGeom>
          <a:ln>
            <a:prstDash val="sysDot"/>
            <a:tailEnd type="stealth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95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[0, 0]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endParaRPr lang="en-US" sz="2000" dirty="0" smtClean="0">
              <a:latin typeface="Lucida Console"/>
              <a:cs typeface="Lucida Conso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r>
              <a:rPr lang="en-US" sz="2000" dirty="0">
                <a:latin typeface="Lucida Console"/>
                <a:cs typeface="Lucida Console"/>
              </a:rPr>
              <a:t>l=[0</a:t>
            </a:r>
            <a:r>
              <a:rPr lang="en-US" sz="2000" dirty="0" smtClean="0">
                <a:latin typeface="Lucida Console"/>
                <a:cs typeface="Lucida Console"/>
              </a:rPr>
              <a:t>], x=0, l’=[]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l=[1, 0], x=1, l’=[0]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323" y="1911158"/>
            <a:ext cx="71360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match</a:t>
            </a:r>
            <a:r>
              <a:rPr lang="en-US" sz="2400" dirty="0">
                <a:latin typeface="Lucida Console"/>
                <a:cs typeface="Lucida Console"/>
              </a:rPr>
              <a:t> l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with</a:t>
            </a:r>
          </a:p>
          <a:p>
            <a:r>
              <a:rPr lang="en-US" sz="2400" dirty="0">
                <a:solidFill>
                  <a:srgbClr val="A6A6A6"/>
                </a:solidFill>
                <a:latin typeface="Lucida Console"/>
                <a:cs typeface="Lucida Console"/>
              </a:rPr>
              <a:t>  | Nil -&gt; </a:t>
            </a:r>
            <a:r>
              <a:rPr lang="en-US" sz="2400" dirty="0" smtClean="0">
                <a:solidFill>
                  <a:srgbClr val="A6A6A6"/>
                </a:solidFill>
                <a:latin typeface="Lucida Console"/>
                <a:cs typeface="Lucida Console"/>
              </a:rPr>
              <a:t>Nil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| </a:t>
            </a:r>
            <a:r>
              <a:rPr lang="en-US" sz="2400" dirty="0">
                <a:latin typeface="Lucida Console"/>
                <a:cs typeface="Lucida Console"/>
              </a:rPr>
              <a:t>Cons (x, l’) -&gt; </a:t>
            </a:r>
            <a:endParaRPr lang="en-US" sz="2400" dirty="0" smtClean="0">
              <a:latin typeface="Lucida Console"/>
              <a:cs typeface="Lucida Console"/>
            </a:endParaRPr>
          </a:p>
          <a:p>
            <a:r>
              <a:rPr lang="en-US" sz="2400" dirty="0">
                <a:latin typeface="Lucida Console"/>
                <a:ea typeface="Wingdings"/>
                <a:cs typeface="Lucida Console"/>
                <a:sym typeface="Wingdings"/>
              </a:rPr>
              <a:t> </a:t>
            </a:r>
            <a:r>
              <a:rPr lang="en-US" sz="2400" dirty="0" smtClean="0">
                <a:latin typeface="Lucida Console"/>
                <a:ea typeface="Wingdings"/>
                <a:cs typeface="Lucida Console"/>
                <a:sym typeface="Wingdings"/>
              </a:rPr>
              <a:t>     Cons (x, Cons (x, </a:t>
            </a:r>
            <a:r>
              <a:rPr lang="en-US" sz="2400" dirty="0" smtClean="0">
                <a:latin typeface="Lucida Console"/>
                <a:cs typeface="Lucida Console"/>
                <a:sym typeface="Wingdings"/>
              </a:rPr>
              <a:t>stutter l’))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5159374" y="2726280"/>
            <a:ext cx="3895726" cy="472030"/>
          </a:xfrm>
          <a:prstGeom prst="wedgeRectCallout">
            <a:avLst>
              <a:gd name="adj1" fmla="val -20833"/>
              <a:gd name="adj2" fmla="val 860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[0] = [0, 0]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13" name="Smiley Face 12"/>
          <p:cNvSpPr/>
          <p:nvPr/>
        </p:nvSpPr>
        <p:spPr>
          <a:xfrm>
            <a:off x="7543800" y="5553075"/>
            <a:ext cx="492125" cy="466725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789661" y="5578475"/>
            <a:ext cx="452677" cy="4349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775162" y="3991114"/>
            <a:ext cx="5593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/>
                <a:cs typeface="Lucida Console"/>
              </a:rPr>
              <a:t>stutter=( [] =&gt; [] | [0] =&gt; [0, 0]</a:t>
            </a:r>
          </a:p>
          <a:p>
            <a:r>
              <a:rPr lang="en-US" sz="2000" dirty="0" smtClean="0">
                <a:latin typeface="Lucida Console"/>
                <a:cs typeface="Lucida Console"/>
              </a:rPr>
              <a:t>        | [1, 0] =&gt; [1, 1, 0, 0]  )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79800" y="5549900"/>
            <a:ext cx="1028700" cy="4508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477000" y="5549900"/>
            <a:ext cx="1028700" cy="4508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7086600" y="3200400"/>
            <a:ext cx="776282" cy="1005199"/>
          </a:xfrm>
          <a:custGeom>
            <a:avLst/>
            <a:gdLst>
              <a:gd name="connsiteX0" fmla="*/ 406400 w 776282"/>
              <a:gd name="connsiteY0" fmla="*/ 0 h 1005199"/>
              <a:gd name="connsiteX1" fmla="*/ 774700 w 776282"/>
              <a:gd name="connsiteY1" fmla="*/ 508000 h 1005199"/>
              <a:gd name="connsiteX2" fmla="*/ 279400 w 776282"/>
              <a:gd name="connsiteY2" fmla="*/ 939800 h 1005199"/>
              <a:gd name="connsiteX3" fmla="*/ 0 w 776282"/>
              <a:gd name="connsiteY3" fmla="*/ 1003300 h 1005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282" h="1005199">
                <a:moveTo>
                  <a:pt x="406400" y="0"/>
                </a:moveTo>
                <a:cubicBezTo>
                  <a:pt x="601133" y="175683"/>
                  <a:pt x="795867" y="351367"/>
                  <a:pt x="774700" y="508000"/>
                </a:cubicBezTo>
                <a:cubicBezTo>
                  <a:pt x="753533" y="664633"/>
                  <a:pt x="408517" y="857250"/>
                  <a:pt x="279400" y="939800"/>
                </a:cubicBezTo>
                <a:cubicBezTo>
                  <a:pt x="150283" y="1022350"/>
                  <a:pt x="0" y="1003300"/>
                  <a:pt x="0" y="1003300"/>
                </a:cubicBezTo>
              </a:path>
            </a:pathLst>
          </a:custGeom>
          <a:ln>
            <a:solidFill>
              <a:schemeClr val="tx1"/>
            </a:solidFill>
            <a:prstDash val="sysDot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30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6191" y="656858"/>
            <a:ext cx="46316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Console"/>
                <a:cs typeface="Lucida Console"/>
              </a:rPr>
              <a:t>s</a:t>
            </a:r>
            <a:r>
              <a:rPr lang="en-US" sz="2400" dirty="0" smtClean="0">
                <a:latin typeface="Lucida Console"/>
                <a:cs typeface="Lucida Console"/>
              </a:rPr>
              <a:t>tutter : list -&gt; list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3323" y="1911158"/>
            <a:ext cx="632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9375" y="4699000"/>
            <a:ext cx="3667334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Goal Examples: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[]</a:t>
            </a: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[0, 0]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endParaRPr lang="en-US" sz="2000" dirty="0" smtClean="0">
              <a:latin typeface="Lucida Console"/>
              <a:cs typeface="Lucida Consol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3323" y="4699000"/>
            <a:ext cx="4596052" cy="18573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800"/>
              </a:spcBef>
            </a:pPr>
            <a:r>
              <a:rPr lang="en-US" sz="2400" u="sng" dirty="0" smtClean="0"/>
              <a:t>Context</a:t>
            </a:r>
          </a:p>
          <a:p>
            <a:pPr algn="ctr">
              <a:spcBef>
                <a:spcPts val="800"/>
              </a:spcBef>
            </a:pPr>
            <a:r>
              <a:rPr lang="en-US" sz="2000" dirty="0">
                <a:latin typeface="Lucida Console"/>
                <a:cs typeface="Lucida Console"/>
              </a:rPr>
              <a:t>l=[0</a:t>
            </a:r>
            <a:r>
              <a:rPr lang="en-US" sz="2000" dirty="0" smtClean="0">
                <a:latin typeface="Lucida Console"/>
                <a:cs typeface="Lucida Console"/>
              </a:rPr>
              <a:t>], x=0, l’=[]</a:t>
            </a:r>
            <a:endParaRPr lang="en-US" sz="2000" dirty="0">
              <a:latin typeface="Lucida Console"/>
              <a:cs typeface="Lucida Console"/>
            </a:endParaRPr>
          </a:p>
          <a:p>
            <a:pPr algn="ctr">
              <a:spcBef>
                <a:spcPts val="800"/>
              </a:spcBef>
            </a:pPr>
            <a:r>
              <a:rPr lang="en-US" sz="2000" dirty="0" smtClean="0">
                <a:latin typeface="Lucida Console"/>
                <a:cs typeface="Lucida Console"/>
              </a:rPr>
              <a:t>l=[1, 0], x=1, l’=[0]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3323" y="1911158"/>
            <a:ext cx="71360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let</a:t>
            </a:r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rec</a:t>
            </a:r>
            <a:r>
              <a:rPr lang="en-US" sz="2400" dirty="0">
                <a:latin typeface="Lucida Console"/>
                <a:cs typeface="Lucida Console"/>
              </a:rPr>
              <a:t> stutter (</a:t>
            </a:r>
            <a:r>
              <a:rPr lang="en-US" sz="2400" dirty="0" err="1">
                <a:latin typeface="Lucida Console"/>
                <a:cs typeface="Lucida Console"/>
              </a:rPr>
              <a:t>l:list</a:t>
            </a:r>
            <a:r>
              <a:rPr lang="en-US" sz="2400" dirty="0">
                <a:latin typeface="Lucida Console"/>
                <a:cs typeface="Lucida Console"/>
              </a:rPr>
              <a:t>) : list =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match</a:t>
            </a:r>
            <a:r>
              <a:rPr lang="en-US" sz="2400" dirty="0">
                <a:latin typeface="Lucida Console"/>
                <a:cs typeface="Lucida Console"/>
              </a:rPr>
              <a:t> l </a:t>
            </a:r>
            <a:r>
              <a:rPr lang="en-US" sz="2400" dirty="0">
                <a:solidFill>
                  <a:srgbClr val="E46C0A"/>
                </a:solidFill>
                <a:latin typeface="Lucida Console"/>
                <a:cs typeface="Lucida Console"/>
              </a:rPr>
              <a:t>with</a:t>
            </a:r>
          </a:p>
          <a:p>
            <a:r>
              <a:rPr lang="en-US" sz="2400" dirty="0">
                <a:solidFill>
                  <a:srgbClr val="000000"/>
                </a:solidFill>
                <a:latin typeface="Lucida Console"/>
                <a:cs typeface="Lucida Console"/>
              </a:rPr>
              <a:t>  | Nil -&gt; </a:t>
            </a:r>
            <a:r>
              <a:rPr lang="en-US" sz="2400" dirty="0" smtClean="0">
                <a:solidFill>
                  <a:srgbClr val="000000"/>
                </a:solidFill>
                <a:latin typeface="Lucida Console"/>
                <a:cs typeface="Lucida Console"/>
              </a:rPr>
              <a:t>Nil</a:t>
            </a:r>
          </a:p>
          <a:p>
            <a:r>
              <a:rPr lang="en-US" sz="2400" dirty="0">
                <a:latin typeface="Lucida Console"/>
                <a:cs typeface="Lucida Console"/>
              </a:rPr>
              <a:t> </a:t>
            </a:r>
            <a:r>
              <a:rPr lang="en-US" sz="2400" dirty="0" smtClean="0">
                <a:latin typeface="Lucida Console"/>
                <a:cs typeface="Lucida Console"/>
              </a:rPr>
              <a:t> | </a:t>
            </a:r>
            <a:r>
              <a:rPr lang="en-US" sz="2400" dirty="0">
                <a:latin typeface="Lucida Console"/>
                <a:cs typeface="Lucida Console"/>
              </a:rPr>
              <a:t>Cons (x, l’) -&gt; </a:t>
            </a:r>
            <a:endParaRPr lang="en-US" sz="2400" dirty="0" smtClean="0">
              <a:latin typeface="Lucida Console"/>
              <a:cs typeface="Lucida Console"/>
            </a:endParaRPr>
          </a:p>
          <a:p>
            <a:r>
              <a:rPr lang="en-US" sz="2400" dirty="0">
                <a:latin typeface="Lucida Console"/>
                <a:ea typeface="Wingdings"/>
                <a:cs typeface="Lucida Console"/>
                <a:sym typeface="Wingdings"/>
              </a:rPr>
              <a:t> </a:t>
            </a:r>
            <a:r>
              <a:rPr lang="en-US" sz="2400" dirty="0" smtClean="0">
                <a:latin typeface="Lucida Console"/>
                <a:ea typeface="Wingdings"/>
                <a:cs typeface="Lucida Console"/>
                <a:sym typeface="Wingdings"/>
              </a:rPr>
              <a:t>     Cons (x, Cons (x, </a:t>
            </a:r>
            <a:r>
              <a:rPr lang="en-US" sz="2400" dirty="0" smtClean="0">
                <a:latin typeface="Lucida Console"/>
                <a:cs typeface="Lucida Console"/>
                <a:sym typeface="Wingdings"/>
              </a:rPr>
              <a:t>stutter l’))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16" name="Smiley Face 15"/>
          <p:cNvSpPr/>
          <p:nvPr/>
        </p:nvSpPr>
        <p:spPr>
          <a:xfrm>
            <a:off x="7137400" y="2069055"/>
            <a:ext cx="1123950" cy="1090070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75162" y="3991114"/>
            <a:ext cx="5593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/>
                <a:cs typeface="Lucida Console"/>
              </a:rPr>
              <a:t>stutter=( [] =&gt; [] | [0] =&gt; [0, 0]</a:t>
            </a:r>
          </a:p>
          <a:p>
            <a:r>
              <a:rPr lang="en-US" sz="2000" dirty="0" smtClean="0">
                <a:latin typeface="Lucida Console"/>
                <a:cs typeface="Lucida Console"/>
              </a:rPr>
              <a:t>        | [1, 0] =&gt; [1, 1, 0, 0]  )</a:t>
            </a:r>
            <a:endParaRPr lang="en-US" sz="2000" dirty="0">
              <a:latin typeface="Lucida Console"/>
              <a:cs typeface="Lucida Consol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3323" y="4921191"/>
            <a:ext cx="8263386" cy="966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 smtClean="0"/>
              <a:t>“Trace Completeness”</a:t>
            </a:r>
          </a:p>
          <a:p>
            <a:pPr algn="ctr">
              <a:lnSpc>
                <a:spcPct val="110000"/>
              </a:lnSpc>
            </a:pPr>
            <a:r>
              <a:rPr lang="en-US" sz="2400" b="1" dirty="0" smtClean="0"/>
              <a:t>e.g.,</a:t>
            </a:r>
            <a:r>
              <a:rPr lang="en-US" sz="2400" b="1" dirty="0"/>
              <a:t> </a:t>
            </a:r>
            <a:r>
              <a:rPr lang="en-US" sz="2400" b="1" dirty="0">
                <a:latin typeface="Consolas"/>
                <a:cs typeface="Consolas"/>
              </a:rPr>
              <a:t>[1, 0] </a:t>
            </a:r>
            <a:r>
              <a:rPr lang="en-US" sz="2400" b="1" dirty="0" smtClean="0">
                <a:latin typeface="Consolas"/>
                <a:cs typeface="Consolas"/>
              </a:rPr>
              <a:t>⟶ [</a:t>
            </a:r>
            <a:r>
              <a:rPr lang="en-US" sz="2400" b="1" dirty="0">
                <a:latin typeface="Consolas"/>
                <a:cs typeface="Consolas"/>
              </a:rPr>
              <a:t>0] </a:t>
            </a:r>
            <a:r>
              <a:rPr lang="en-US" sz="2400" b="1" dirty="0" smtClean="0">
                <a:latin typeface="Consolas"/>
                <a:cs typeface="Consolas"/>
              </a:rPr>
              <a:t>⟶ []</a:t>
            </a:r>
          </a:p>
        </p:txBody>
      </p:sp>
    </p:spTree>
    <p:extLst>
      <p:ext uri="{BB962C8B-B14F-4D97-AF65-F5344CB8AC3E}">
        <p14:creationId xmlns:p14="http://schemas.microsoft.com/office/powerpoint/2010/main" val="2851945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74483" y="677730"/>
            <a:ext cx="11833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4400" dirty="0">
                <a:solidFill>
                  <a:srgbClr val="000000"/>
                </a:solidFill>
              </a:rPr>
              <a:t>λ</a:t>
            </a:r>
            <a:r>
              <a:rPr lang="el-GR" sz="4400" spc="-2000" baseline="30000" dirty="0">
                <a:solidFill>
                  <a:srgbClr val="000000"/>
                </a:solidFill>
              </a:rPr>
              <a:t>∀</a:t>
            </a:r>
            <a:r>
              <a:rPr lang="en-US" sz="4400" i="1" baseline="-25000" dirty="0" err="1">
                <a:solidFill>
                  <a:srgbClr val="000000"/>
                </a:solidFill>
              </a:rPr>
              <a:t>syn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14729"/>
            <a:ext cx="4724400" cy="1155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69822" y="1441917"/>
            <a:ext cx="2264378" cy="4001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Polymorphic Type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758951" y="3223433"/>
            <a:ext cx="2493753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Polymorphic Value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4104900"/>
            <a:ext cx="3479800" cy="469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96831" y="4051580"/>
            <a:ext cx="1834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accent2">
                    <a:lumMod val="75000"/>
                  </a:schemeClr>
                </a:solidFill>
                <a:latin typeface="Comic Sans MS"/>
                <a:cs typeface="Comic Sans MS"/>
              </a:rPr>
              <a:t>??  ??  ??</a:t>
            </a:r>
            <a:endParaRPr lang="en-US" sz="2800" i="1" dirty="0">
              <a:solidFill>
                <a:schemeClr val="accent2">
                  <a:lumMod val="75000"/>
                </a:schemeClr>
              </a:solidFill>
              <a:latin typeface="Comic Sans MS"/>
              <a:cs typeface="Comic Sans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2816" y="4818956"/>
            <a:ext cx="26540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Ex. </a:t>
            </a:r>
            <a:r>
              <a:rPr lang="el-GR" sz="3200" dirty="0"/>
              <a:t>Λα. …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456" y="4818956"/>
            <a:ext cx="796529" cy="6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69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74483" y="677730"/>
            <a:ext cx="317099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Examples in </a:t>
            </a:r>
            <a:r>
              <a:rPr lang="el-GR" sz="3200" dirty="0" smtClean="0">
                <a:solidFill>
                  <a:srgbClr val="000000"/>
                </a:solidFill>
              </a:rPr>
              <a:t>λ</a:t>
            </a:r>
            <a:r>
              <a:rPr lang="el-GR" sz="3200" spc="-2000" baseline="30000" dirty="0">
                <a:solidFill>
                  <a:srgbClr val="000000"/>
                </a:solidFill>
              </a:rPr>
              <a:t>∀</a:t>
            </a:r>
            <a:r>
              <a:rPr lang="en-US" sz="3200" i="1" baseline="-25000" dirty="0" err="1">
                <a:solidFill>
                  <a:srgbClr val="000000"/>
                </a:solidFill>
              </a:rPr>
              <a:t>syn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279967" y="3791642"/>
            <a:ext cx="45840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Ex. </a:t>
            </a:r>
            <a:r>
              <a:rPr lang="el-GR" sz="3200" i="1" dirty="0" smtClean="0"/>
              <a:t>Λ</a:t>
            </a:r>
            <a:r>
              <a:rPr lang="en-US" sz="3200" i="1" dirty="0" smtClean="0"/>
              <a:t>q</a:t>
            </a:r>
            <a:r>
              <a:rPr lang="en-US" sz="3200" i="1" baseline="-25000" dirty="0" smtClean="0"/>
              <a:t>1</a:t>
            </a:r>
            <a:r>
              <a:rPr lang="en-US" sz="3200" i="1" dirty="0" smtClean="0"/>
              <a:t>, q</a:t>
            </a:r>
            <a:r>
              <a:rPr lang="en-US" sz="3200" i="1" baseline="-25000" dirty="0" smtClean="0"/>
              <a:t>2</a:t>
            </a:r>
            <a:r>
              <a:rPr lang="en-US" sz="3200" i="1" dirty="0" smtClean="0"/>
              <a:t>:</a:t>
            </a:r>
            <a:r>
              <a:rPr lang="el-GR" sz="3200" i="1" dirty="0" smtClean="0"/>
              <a:t>α</a:t>
            </a:r>
            <a:r>
              <a:rPr lang="en-US" sz="3200" dirty="0" smtClean="0"/>
              <a:t>.</a:t>
            </a:r>
          </a:p>
          <a:p>
            <a:r>
              <a:rPr lang="en-US" sz="3200" i="1" dirty="0" smtClean="0"/>
              <a:t>    | [ ] ⇒ [ ]</a:t>
            </a:r>
            <a:endParaRPr lang="en-US" sz="3200" dirty="0"/>
          </a:p>
          <a:p>
            <a:r>
              <a:rPr lang="en-US" sz="3200" i="1" dirty="0" smtClean="0"/>
              <a:t>    | [</a:t>
            </a:r>
            <a:r>
              <a:rPr lang="en-US" sz="3200" i="1" dirty="0"/>
              <a:t>q</a:t>
            </a:r>
            <a:r>
              <a:rPr lang="en-US" sz="3200" i="1" baseline="-25000" dirty="0"/>
              <a:t>1</a:t>
            </a:r>
            <a:r>
              <a:rPr lang="en-US" sz="3200" i="1" dirty="0" smtClean="0"/>
              <a:t>] ⇒ [q</a:t>
            </a:r>
            <a:r>
              <a:rPr lang="en-US" sz="3200" i="1" baseline="-25000" dirty="0" smtClean="0"/>
              <a:t>1</a:t>
            </a:r>
            <a:r>
              <a:rPr lang="en-US" sz="3200" i="1" dirty="0" smtClean="0"/>
              <a:t>,q</a:t>
            </a:r>
            <a:r>
              <a:rPr lang="en-US" sz="3200" i="1" baseline="-25000" dirty="0" smtClean="0"/>
              <a:t>1</a:t>
            </a:r>
            <a:r>
              <a:rPr lang="en-US" sz="3200" i="1" dirty="0" smtClean="0"/>
              <a:t>]</a:t>
            </a:r>
          </a:p>
          <a:p>
            <a:r>
              <a:rPr lang="en-US" sz="3200" i="1" dirty="0" smtClean="0"/>
              <a:t>    | [q</a:t>
            </a:r>
            <a:r>
              <a:rPr lang="en-US" sz="3200" i="1" baseline="-25000" dirty="0" smtClean="0"/>
              <a:t>2</a:t>
            </a:r>
            <a:r>
              <a:rPr lang="en-US" sz="3200" i="1" dirty="0" smtClean="0"/>
              <a:t>, </a:t>
            </a:r>
            <a:r>
              <a:rPr lang="en-US" sz="3200" i="1" dirty="0"/>
              <a:t>q</a:t>
            </a:r>
            <a:r>
              <a:rPr lang="en-US" sz="3200" i="1" baseline="-25000" dirty="0"/>
              <a:t>1</a:t>
            </a:r>
            <a:r>
              <a:rPr lang="en-US" sz="3200" i="1" dirty="0" smtClean="0"/>
              <a:t>] ⇒ [q</a:t>
            </a:r>
            <a:r>
              <a:rPr lang="en-US" sz="3200" i="1" baseline="-25000" dirty="0" smtClean="0"/>
              <a:t>2</a:t>
            </a:r>
            <a:r>
              <a:rPr lang="en-US" sz="3200" i="1" dirty="0" smtClean="0"/>
              <a:t>,q</a:t>
            </a:r>
            <a:r>
              <a:rPr lang="en-US" sz="3200" i="1" baseline="-25000" dirty="0" smtClean="0"/>
              <a:t>2</a:t>
            </a:r>
            <a:r>
              <a:rPr lang="en-US" sz="3200" i="1" dirty="0" smtClean="0"/>
              <a:t>,q</a:t>
            </a:r>
            <a:r>
              <a:rPr lang="en-US" sz="3200" i="1" baseline="-25000" dirty="0" smtClean="0"/>
              <a:t>1</a:t>
            </a:r>
            <a:r>
              <a:rPr lang="en-US" sz="3200" i="1" dirty="0" smtClean="0"/>
              <a:t>,q</a:t>
            </a:r>
            <a:r>
              <a:rPr lang="en-US" sz="3200" i="1" baseline="-25000" dirty="0" smtClean="0"/>
              <a:t>1</a:t>
            </a:r>
            <a:r>
              <a:rPr lang="en-US" sz="3200" i="1" dirty="0" smtClean="0"/>
              <a:t>]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474035"/>
            <a:ext cx="6451600" cy="469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54650" y="1980148"/>
            <a:ext cx="31431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Polymorphic Example Value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27851" y="3067437"/>
            <a:ext cx="259362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Polymorphic Constant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160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74483" y="677730"/>
            <a:ext cx="622872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Alternative Example Form in </a:t>
            </a:r>
            <a:r>
              <a:rPr lang="el-GR" sz="3200" dirty="0" smtClean="0">
                <a:solidFill>
                  <a:srgbClr val="000000"/>
                </a:solidFill>
              </a:rPr>
              <a:t>λ</a:t>
            </a:r>
            <a:r>
              <a:rPr lang="el-GR" sz="3200" spc="-2000" baseline="30000" dirty="0">
                <a:solidFill>
                  <a:srgbClr val="000000"/>
                </a:solidFill>
              </a:rPr>
              <a:t>∀</a:t>
            </a:r>
            <a:r>
              <a:rPr lang="en-US" sz="3200" i="1" baseline="-25000" dirty="0" err="1">
                <a:solidFill>
                  <a:srgbClr val="000000"/>
                </a:solidFill>
              </a:rPr>
              <a:t>syn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279290" y="3419639"/>
            <a:ext cx="45840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Ex. </a:t>
            </a:r>
            <a:r>
              <a:rPr lang="en-US" sz="3200" i="1" dirty="0" smtClean="0"/>
              <a:t>[</a:t>
            </a:r>
            <a:r>
              <a:rPr lang="en-US" sz="3200" b="1" dirty="0" err="1" smtClean="0"/>
              <a:t>int</a:t>
            </a:r>
            <a:r>
              <a:rPr lang="en-US" sz="3200" i="1" dirty="0" smtClean="0"/>
              <a:t>]</a:t>
            </a:r>
            <a:endParaRPr lang="en-US" sz="3200" dirty="0" smtClean="0"/>
          </a:p>
          <a:p>
            <a:r>
              <a:rPr lang="en-US" sz="3200" i="1" dirty="0" smtClean="0"/>
              <a:t>    | [ ] ⇒ [ ]</a:t>
            </a:r>
            <a:endParaRPr lang="en-US" sz="3200" dirty="0"/>
          </a:p>
          <a:p>
            <a:r>
              <a:rPr lang="en-US" sz="3200" i="1" dirty="0" smtClean="0"/>
              <a:t>    | [0] ⇒ [0, 0]</a:t>
            </a:r>
          </a:p>
          <a:p>
            <a:r>
              <a:rPr lang="en-US" sz="3200" i="1" dirty="0" smtClean="0"/>
              <a:t>    | [1, 0] ⇒ [1, 1, 0, 0]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4770112" y="1610816"/>
            <a:ext cx="177387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Polymorphic</a:t>
            </a:r>
          </a:p>
          <a:p>
            <a:pPr algn="ctr"/>
            <a:r>
              <a:rPr lang="en-US" dirty="0" smtClean="0"/>
              <a:t>Instantiation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2368742"/>
            <a:ext cx="3251200" cy="469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63357" y="3296714"/>
            <a:ext cx="2808486" cy="19389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Polymorphic Example Values</a:t>
            </a:r>
          </a:p>
          <a:p>
            <a:pPr algn="ctr"/>
            <a:r>
              <a:rPr lang="en-US" sz="2400" dirty="0" smtClean="0"/>
              <a:t>≡</a:t>
            </a:r>
            <a:endParaRPr lang="en-US" sz="2400" dirty="0"/>
          </a:p>
          <a:p>
            <a:pPr algn="ctr"/>
            <a:r>
              <a:rPr lang="en-US" sz="2400" dirty="0" smtClean="0"/>
              <a:t>Polymorphic Instantiation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9635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060820" y="3131968"/>
            <a:ext cx="7063726" cy="1391876"/>
            <a:chOff x="1108445" y="3061631"/>
            <a:chExt cx="7063726" cy="1391876"/>
          </a:xfrm>
        </p:grpSpPr>
        <p:sp>
          <p:nvSpPr>
            <p:cNvPr id="2" name="TextBox 1"/>
            <p:cNvSpPr txBox="1"/>
            <p:nvPr/>
          </p:nvSpPr>
          <p:spPr>
            <a:xfrm>
              <a:off x="1108445" y="3061631"/>
              <a:ext cx="508549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0000"/>
                  </a:solidFill>
                </a:rPr>
                <a:t>Machine Learning: version space algebras, genetic </a:t>
              </a:r>
              <a:r>
                <a:rPr lang="en-US" sz="2800" dirty="0" err="1" smtClean="0">
                  <a:solidFill>
                    <a:srgbClr val="000000"/>
                  </a:solidFill>
                </a:rPr>
                <a:t>prog</a:t>
              </a:r>
              <a:r>
                <a:rPr lang="en-US" sz="2800" dirty="0" smtClean="0">
                  <a:solidFill>
                    <a:srgbClr val="000000"/>
                  </a:solidFill>
                </a:rPr>
                <a:t>.  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8905" y="3061631"/>
              <a:ext cx="1503266" cy="139187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1" name="TextBox 20"/>
            <p:cNvSpPr txBox="1"/>
            <p:nvPr/>
          </p:nvSpPr>
          <p:spPr>
            <a:xfrm>
              <a:off x="1221785" y="3963381"/>
              <a:ext cx="4427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cs typeface="Lucida Console"/>
                </a:rPr>
                <a:t>[Lau; Weimer</a:t>
              </a:r>
              <a:r>
                <a:rPr lang="en-US" dirty="0" smtClean="0">
                  <a:solidFill>
                    <a:srgbClr val="000000"/>
                  </a:solidFill>
                  <a:cs typeface="Lucida Console"/>
                </a:rPr>
                <a:t>; O’Neill and Briggs, </a:t>
              </a:r>
              <a:r>
                <a:rPr lang="en-US" dirty="0" smtClean="0">
                  <a:solidFill>
                    <a:srgbClr val="000000"/>
                  </a:solidFill>
                  <a:cs typeface="Lucida Console"/>
                </a:rPr>
                <a:t>...]</a:t>
              </a:r>
              <a:endParaRPr lang="en-US" dirty="0">
                <a:solidFill>
                  <a:srgbClr val="000000"/>
                </a:solidFill>
                <a:cs typeface="Lucida Console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77482" y="1457156"/>
            <a:ext cx="7105092" cy="1331610"/>
            <a:chOff x="1067079" y="4876544"/>
            <a:chExt cx="7105092" cy="1331610"/>
          </a:xfrm>
        </p:grpSpPr>
        <p:grpSp>
          <p:nvGrpSpPr>
            <p:cNvPr id="17" name="Group 16"/>
            <p:cNvGrpSpPr/>
            <p:nvPr/>
          </p:nvGrpSpPr>
          <p:grpSpPr>
            <a:xfrm>
              <a:off x="1067079" y="4876544"/>
              <a:ext cx="7105092" cy="1331610"/>
              <a:chOff x="1209954" y="2750555"/>
              <a:chExt cx="7105092" cy="1331610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136676" y="2767330"/>
                <a:ext cx="517837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000000"/>
                    </a:solidFill>
                  </a:rPr>
                  <a:t>Formal methods: SMT solvers, model checking, CEGIS</a:t>
                </a:r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9954" y="2750555"/>
                <a:ext cx="1534114" cy="1331610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2601193" y="5838822"/>
              <a:ext cx="5520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cs typeface="Lucida Console"/>
                </a:rPr>
                <a:t>[Solar-</a:t>
              </a:r>
              <a:r>
                <a:rPr lang="en-US" dirty="0" err="1" smtClean="0">
                  <a:solidFill>
                    <a:srgbClr val="000000"/>
                  </a:solidFill>
                  <a:cs typeface="Lucida Console"/>
                </a:rPr>
                <a:t>Lezama</a:t>
              </a:r>
              <a:r>
                <a:rPr lang="en-US" dirty="0">
                  <a:solidFill>
                    <a:srgbClr val="000000"/>
                  </a:solidFill>
                  <a:cs typeface="Lucida Console"/>
                </a:rPr>
                <a:t>;</a:t>
              </a:r>
              <a:r>
                <a:rPr lang="en-US" dirty="0" smtClean="0">
                  <a:solidFill>
                    <a:srgbClr val="000000"/>
                  </a:solidFill>
                  <a:cs typeface="Lucida Console"/>
                </a:rPr>
                <a:t> </a:t>
              </a:r>
              <a:r>
                <a:rPr lang="en-US" dirty="0" err="1" smtClean="0">
                  <a:solidFill>
                    <a:srgbClr val="000000"/>
                  </a:solidFill>
                  <a:cs typeface="Lucida Console"/>
                </a:rPr>
                <a:t>Kneuss</a:t>
              </a:r>
              <a:r>
                <a:rPr lang="en-US" dirty="0">
                  <a:solidFill>
                    <a:srgbClr val="000000"/>
                  </a:solidFill>
                  <a:cs typeface="Lucida Console"/>
                </a:rPr>
                <a:t>;</a:t>
              </a:r>
              <a:r>
                <a:rPr lang="en-US" dirty="0" smtClean="0">
                  <a:solidFill>
                    <a:srgbClr val="000000"/>
                  </a:solidFill>
                  <a:cs typeface="Lucida Console"/>
                </a:rPr>
                <a:t> </a:t>
              </a:r>
              <a:r>
                <a:rPr lang="en-US" dirty="0" err="1" smtClean="0">
                  <a:solidFill>
                    <a:srgbClr val="000000"/>
                  </a:solidFill>
                  <a:cs typeface="Lucida Console"/>
                </a:rPr>
                <a:t>Bodik</a:t>
              </a:r>
              <a:r>
                <a:rPr lang="en-US" dirty="0" smtClean="0">
                  <a:solidFill>
                    <a:srgbClr val="000000"/>
                  </a:solidFill>
                  <a:cs typeface="Lucida Console"/>
                </a:rPr>
                <a:t>, </a:t>
              </a:r>
              <a:r>
                <a:rPr lang="en-US" dirty="0" err="1" smtClean="0">
                  <a:solidFill>
                    <a:srgbClr val="000000"/>
                  </a:solidFill>
                  <a:cs typeface="Lucida Console"/>
                </a:rPr>
                <a:t>Torlak</a:t>
              </a:r>
              <a:r>
                <a:rPr lang="en-US" dirty="0" smtClean="0">
                  <a:solidFill>
                    <a:srgbClr val="000000"/>
                  </a:solidFill>
                  <a:cs typeface="Lucida Console"/>
                </a:rPr>
                <a:t>; </a:t>
              </a:r>
              <a:r>
                <a:rPr lang="en-US" dirty="0" err="1" smtClean="0">
                  <a:solidFill>
                    <a:srgbClr val="000000"/>
                  </a:solidFill>
                  <a:cs typeface="Lucida Console"/>
                </a:rPr>
                <a:t>Gulwani</a:t>
              </a:r>
              <a:r>
                <a:rPr lang="en-US" dirty="0" smtClean="0">
                  <a:solidFill>
                    <a:srgbClr val="000000"/>
                  </a:solidFill>
                  <a:cs typeface="Lucida Console"/>
                </a:rPr>
                <a:t>; ...]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261340" y="4741293"/>
            <a:ext cx="6842423" cy="1896662"/>
            <a:chOff x="1095077" y="1363435"/>
            <a:chExt cx="6842423" cy="18966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5077" y="1363435"/>
              <a:ext cx="1603494" cy="133624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5" name="TextBox 4"/>
            <p:cNvSpPr txBox="1"/>
            <p:nvPr/>
          </p:nvSpPr>
          <p:spPr>
            <a:xfrm>
              <a:off x="3246230" y="1382660"/>
              <a:ext cx="46912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0000"/>
                  </a:solidFill>
                </a:rPr>
                <a:t>AI/Logic: enumerative/syntactic search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72398" y="2336767"/>
              <a:ext cx="49769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cs typeface="Lucida Console"/>
                </a:rPr>
                <a:t>[Green (1969), Summers (1976), </a:t>
              </a:r>
              <a:r>
                <a:rPr lang="en-US" dirty="0" err="1" smtClean="0">
                  <a:solidFill>
                    <a:srgbClr val="000000"/>
                  </a:solidFill>
                </a:rPr>
                <a:t>Kitzelmann</a:t>
              </a:r>
              <a:r>
                <a:rPr lang="en-US" dirty="0" smtClean="0">
                  <a:solidFill>
                    <a:srgbClr val="000000"/>
                  </a:solidFill>
                </a:rPr>
                <a:t>;</a:t>
              </a:r>
              <a:r>
                <a:rPr lang="en-US" dirty="0">
                  <a:solidFill>
                    <a:srgbClr val="000000"/>
                  </a:solidFill>
                  <a:cs typeface="Lucida Console"/>
                </a:rPr>
                <a:t> </a:t>
              </a:r>
              <a:r>
                <a:rPr lang="en-US" dirty="0" err="1" smtClean="0">
                  <a:solidFill>
                    <a:srgbClr val="000000"/>
                  </a:solidFill>
                  <a:cs typeface="Lucida Console"/>
                </a:rPr>
                <a:t>Albarghouthi</a:t>
              </a:r>
              <a:r>
                <a:rPr lang="en-US" dirty="0" smtClean="0">
                  <a:solidFill>
                    <a:srgbClr val="000000"/>
                  </a:solidFill>
                  <a:cs typeface="Lucida Console"/>
                </a:rPr>
                <a:t>, Kincaid; </a:t>
              </a:r>
              <a:r>
                <a:rPr lang="en-US" dirty="0" err="1" smtClean="0">
                  <a:solidFill>
                    <a:srgbClr val="000000"/>
                  </a:solidFill>
                  <a:cs typeface="Lucida Console"/>
                </a:rPr>
                <a:t>Kuncak</a:t>
              </a:r>
              <a:r>
                <a:rPr lang="en-US" dirty="0" smtClean="0">
                  <a:solidFill>
                    <a:srgbClr val="000000"/>
                  </a:solidFill>
                  <a:cs typeface="Lucida Console"/>
                </a:rPr>
                <a:t>, </a:t>
              </a:r>
              <a:r>
                <a:rPr lang="en-US" dirty="0" err="1" smtClean="0">
                  <a:solidFill>
                    <a:srgbClr val="000000"/>
                  </a:solidFill>
                  <a:cs typeface="Lucida Console"/>
                </a:rPr>
                <a:t>Piscak</a:t>
              </a:r>
              <a:r>
                <a:rPr lang="en-US" dirty="0" smtClean="0">
                  <a:solidFill>
                    <a:srgbClr val="000000"/>
                  </a:solidFill>
                  <a:cs typeface="Lucida Console"/>
                </a:rPr>
                <a:t>; </a:t>
              </a:r>
              <a:r>
                <a:rPr lang="en-US" dirty="0" err="1" smtClean="0">
                  <a:solidFill>
                    <a:srgbClr val="000000"/>
                  </a:solidFill>
                </a:rPr>
                <a:t>Feser</a:t>
              </a:r>
              <a:r>
                <a:rPr lang="en-US" dirty="0">
                  <a:solidFill>
                    <a:srgbClr val="000000"/>
                  </a:solidFill>
                </a:rPr>
                <a:t>, </a:t>
              </a:r>
              <a:r>
                <a:rPr lang="en-US" dirty="0" err="1">
                  <a:solidFill>
                    <a:srgbClr val="000000"/>
                  </a:solidFill>
                </a:rPr>
                <a:t>Chaudhuri</a:t>
              </a:r>
              <a:r>
                <a:rPr lang="en-US" dirty="0">
                  <a:solidFill>
                    <a:srgbClr val="000000"/>
                  </a:solidFill>
                </a:rPr>
                <a:t>, </a:t>
              </a:r>
              <a:r>
                <a:rPr lang="en-US" dirty="0" err="1" smtClean="0">
                  <a:solidFill>
                    <a:srgbClr val="000000"/>
                  </a:solidFill>
                </a:rPr>
                <a:t>Dillig</a:t>
              </a:r>
              <a:r>
                <a:rPr lang="en-US" dirty="0" smtClean="0">
                  <a:solidFill>
                    <a:srgbClr val="000000"/>
                  </a:solidFill>
                </a:rPr>
                <a:t>; Scherer and </a:t>
              </a:r>
              <a:r>
                <a:rPr lang="en-US" dirty="0" err="1" smtClean="0">
                  <a:solidFill>
                    <a:srgbClr val="000000"/>
                  </a:solidFill>
                </a:rPr>
                <a:t>Rèmy</a:t>
              </a:r>
              <a:r>
                <a:rPr lang="en-US" dirty="0" smtClean="0">
                  <a:solidFill>
                    <a:srgbClr val="000000"/>
                  </a:solidFill>
                </a:rPr>
                <a:t>, </a:t>
              </a:r>
              <a:r>
                <a:rPr lang="en-US" dirty="0" smtClean="0">
                  <a:solidFill>
                    <a:srgbClr val="000000"/>
                  </a:solidFill>
                </a:rPr>
                <a:t>...</a:t>
              </a:r>
              <a:r>
                <a:rPr lang="en-US" dirty="0" smtClean="0">
                  <a:solidFill>
                    <a:srgbClr val="000000"/>
                  </a:solidFill>
                  <a:cs typeface="Lucida Console"/>
                </a:rPr>
                <a:t>]</a:t>
              </a:r>
              <a:endParaRPr lang="en-US" dirty="0">
                <a:solidFill>
                  <a:srgbClr val="000000"/>
                </a:solidFill>
                <a:cs typeface="Lucida Console"/>
              </a:endParaRPr>
            </a:p>
          </p:txBody>
        </p:sp>
      </p:grpSp>
      <p:sp>
        <p:nvSpPr>
          <p:cNvPr id="16" name="Content Placeholder 1"/>
          <p:cNvSpPr txBox="1">
            <a:spLocks/>
          </p:cNvSpPr>
          <p:nvPr/>
        </p:nvSpPr>
        <p:spPr>
          <a:xfrm>
            <a:off x="457200" y="140361"/>
            <a:ext cx="8229600" cy="131679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5200" b="1" dirty="0" smtClean="0">
                <a:solidFill>
                  <a:srgbClr val="000000"/>
                </a:solidFill>
                <a:latin typeface="+mj-lt"/>
              </a:rPr>
              <a:t>Program Synthesis</a:t>
            </a:r>
          </a:p>
          <a:p>
            <a:pPr marL="0" indent="0" algn="ctr">
              <a:buFont typeface="Arial"/>
              <a:buNone/>
            </a:pPr>
            <a:r>
              <a:rPr lang="en-US" sz="3300" b="1" i="1" dirty="0" smtClean="0">
                <a:solidFill>
                  <a:schemeClr val="accent1"/>
                </a:solidFill>
              </a:rPr>
              <a:t>Program Search</a:t>
            </a:r>
            <a:r>
              <a:rPr lang="en-US" sz="3300" b="1" i="1" dirty="0" smtClean="0"/>
              <a:t> </a:t>
            </a:r>
            <a:r>
              <a:rPr lang="en-US" sz="3300" i="1" dirty="0" smtClean="0">
                <a:solidFill>
                  <a:srgbClr val="000000"/>
                </a:solidFill>
              </a:rPr>
              <a:t>+</a:t>
            </a:r>
            <a:r>
              <a:rPr lang="en-US" sz="3300" i="1" dirty="0" smtClean="0"/>
              <a:t> </a:t>
            </a:r>
            <a:r>
              <a:rPr lang="en-US" sz="3300" b="1" i="1" dirty="0" smtClean="0">
                <a:solidFill>
                  <a:schemeClr val="accent3">
                    <a:lumMod val="75000"/>
                  </a:schemeClr>
                </a:solidFill>
              </a:rPr>
              <a:t>Specification</a:t>
            </a:r>
            <a:endParaRPr lang="en-US" sz="33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0" indent="0" algn="ctr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82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8797" y="628557"/>
            <a:ext cx="4926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+mj-lt"/>
              </a:rPr>
              <a:t>The </a:t>
            </a:r>
            <a:r>
              <a:rPr lang="en-US" sz="2800" b="1" dirty="0" err="1" smtClean="0">
                <a:latin typeface="+mj-lt"/>
              </a:rPr>
              <a:t>Metatheory</a:t>
            </a:r>
            <a:r>
              <a:rPr lang="en-US" sz="2800" b="1" dirty="0" smtClean="0">
                <a:latin typeface="+mj-lt"/>
              </a:rPr>
              <a:t> of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Program Synthesis</a:t>
            </a:r>
            <a:r>
              <a:rPr lang="en-US" sz="2800" b="1" dirty="0" smtClean="0">
                <a:latin typeface="+mj-lt"/>
              </a:rPr>
              <a:t> with </a:t>
            </a: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Types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57200" y="1647762"/>
            <a:ext cx="8229600" cy="2358188"/>
            <a:chOff x="457200" y="1647762"/>
            <a:chExt cx="8229600" cy="2358188"/>
          </a:xfrm>
        </p:grpSpPr>
        <p:sp>
          <p:nvSpPr>
            <p:cNvPr id="3" name="Content Placeholder 2"/>
            <p:cNvSpPr txBox="1">
              <a:spLocks/>
            </p:cNvSpPr>
            <p:nvPr/>
          </p:nvSpPr>
          <p:spPr>
            <a:xfrm>
              <a:off x="457200" y="1647762"/>
              <a:ext cx="8229600" cy="54810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800" u="sng" dirty="0" smtClean="0"/>
                <a:t>Soundness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379955" y="2314178"/>
              <a:ext cx="2112210" cy="734102"/>
              <a:chOff x="5379955" y="2491978"/>
              <a:chExt cx="2112210" cy="73410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49470" y="2491978"/>
                <a:ext cx="1638300" cy="33020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5379955" y="2856748"/>
                <a:ext cx="21122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(Type Soundness)</a:t>
                </a:r>
                <a:endParaRPr lang="en-US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378951" y="3193641"/>
              <a:ext cx="2376237" cy="812309"/>
              <a:chOff x="5378951" y="3675750"/>
              <a:chExt cx="2376237" cy="812309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9470" y="3675750"/>
                <a:ext cx="1117600" cy="3302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5378951" y="4118727"/>
                <a:ext cx="23762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(Example Soundness)</a:t>
                </a:r>
                <a:endParaRPr lang="en-US" dirty="0"/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0695" y="2870480"/>
              <a:ext cx="2933700" cy="355600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V="1">
              <a:off x="4361922" y="2479278"/>
              <a:ext cx="1017029" cy="39120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361922" y="3193642"/>
              <a:ext cx="1017029" cy="1287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439560" y="4318451"/>
            <a:ext cx="8229600" cy="1405748"/>
            <a:chOff x="457200" y="4005950"/>
            <a:chExt cx="8229600" cy="140574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3900" y="4588194"/>
              <a:ext cx="1638300" cy="3302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9245" y="5081498"/>
              <a:ext cx="1117600" cy="3302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2594" y="4931762"/>
              <a:ext cx="2933700" cy="355600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/>
            <p:nvPr/>
          </p:nvCxnSpPr>
          <p:spPr>
            <a:xfrm>
              <a:off x="3282200" y="5081499"/>
              <a:ext cx="127216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ontent Placeholder 2"/>
            <p:cNvSpPr txBox="1">
              <a:spLocks/>
            </p:cNvSpPr>
            <p:nvPr/>
          </p:nvSpPr>
          <p:spPr>
            <a:xfrm>
              <a:off x="457200" y="4005950"/>
              <a:ext cx="8229600" cy="54810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800" u="sng" dirty="0" smtClean="0"/>
                <a:t>Completeness</a:t>
              </a:r>
              <a:endParaRPr lang="en-US" sz="2800" u="sng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31492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597152" y="5780237"/>
            <a:ext cx="2155656" cy="1724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4483" y="1218636"/>
            <a:ext cx="10636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4400" dirty="0">
                <a:solidFill>
                  <a:srgbClr val="000000"/>
                </a:solidFill>
              </a:rPr>
              <a:t>λ</a:t>
            </a:r>
            <a:r>
              <a:rPr lang="en-US" sz="4400" i="1" baseline="-25000" dirty="0" err="1">
                <a:solidFill>
                  <a:srgbClr val="000000"/>
                </a:solidFill>
              </a:rPr>
              <a:t>syn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874483" y="3116173"/>
            <a:ext cx="16066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>
                <a:solidFill>
                  <a:srgbClr val="000000"/>
                </a:solidFill>
              </a:rPr>
              <a:t>ML</a:t>
            </a:r>
            <a:r>
              <a:rPr lang="en-US" sz="4400" i="1" baseline="-25000" dirty="0" err="1">
                <a:solidFill>
                  <a:srgbClr val="000000"/>
                </a:solidFill>
              </a:rPr>
              <a:t>syn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874483" y="5231564"/>
            <a:ext cx="11833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4400" dirty="0">
                <a:solidFill>
                  <a:srgbClr val="000000"/>
                </a:solidFill>
              </a:rPr>
              <a:t>λ</a:t>
            </a:r>
            <a:r>
              <a:rPr lang="el-GR" sz="4400" spc="-2000" baseline="30000" dirty="0">
                <a:solidFill>
                  <a:srgbClr val="000000"/>
                </a:solidFill>
              </a:rPr>
              <a:t>∀</a:t>
            </a:r>
            <a:r>
              <a:rPr lang="en-US" sz="4400" i="1" baseline="-25000" dirty="0" err="1">
                <a:solidFill>
                  <a:srgbClr val="000000"/>
                </a:solidFill>
              </a:rPr>
              <a:t>syn</a:t>
            </a:r>
            <a:endParaRPr lang="en-US" sz="4400" dirty="0"/>
          </a:p>
        </p:txBody>
      </p:sp>
      <p:sp>
        <p:nvSpPr>
          <p:cNvPr id="2" name="TextBox 1"/>
          <p:cNvSpPr txBox="1"/>
          <p:nvPr/>
        </p:nvSpPr>
        <p:spPr>
          <a:xfrm>
            <a:off x="2976370" y="461802"/>
            <a:ext cx="2463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+mj-lt"/>
              </a:rPr>
              <a:t>Soundness</a:t>
            </a:r>
            <a:endParaRPr lang="en-US" sz="28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81777" y="461802"/>
            <a:ext cx="281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+mj-lt"/>
              </a:rPr>
              <a:t>Completeness</a:t>
            </a:r>
            <a:endParaRPr lang="en-US" sz="2800" b="1" dirty="0">
              <a:latin typeface="+mj-lt"/>
            </a:endParaRPr>
          </a:p>
        </p:txBody>
      </p:sp>
      <p:sp>
        <p:nvSpPr>
          <p:cNvPr id="6" name="Donut 5"/>
          <p:cNvSpPr/>
          <p:nvPr/>
        </p:nvSpPr>
        <p:spPr>
          <a:xfrm>
            <a:off x="3797438" y="1218636"/>
            <a:ext cx="910872" cy="859455"/>
          </a:xfrm>
          <a:prstGeom prst="don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3797438" y="3116173"/>
            <a:ext cx="910872" cy="859455"/>
          </a:xfrm>
          <a:prstGeom prst="don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Donut 16"/>
          <p:cNvSpPr/>
          <p:nvPr/>
        </p:nvSpPr>
        <p:spPr>
          <a:xfrm>
            <a:off x="3823096" y="5140370"/>
            <a:ext cx="910872" cy="859455"/>
          </a:xfrm>
          <a:prstGeom prst="don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Donut 17"/>
          <p:cNvSpPr/>
          <p:nvPr/>
        </p:nvSpPr>
        <p:spPr>
          <a:xfrm>
            <a:off x="6862062" y="1218636"/>
            <a:ext cx="910872" cy="859455"/>
          </a:xfrm>
          <a:prstGeom prst="don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Donut 18"/>
          <p:cNvSpPr/>
          <p:nvPr/>
        </p:nvSpPr>
        <p:spPr>
          <a:xfrm>
            <a:off x="6862062" y="5140370"/>
            <a:ext cx="910872" cy="859455"/>
          </a:xfrm>
          <a:prstGeom prst="don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&quot;No&quot; Symbol 6"/>
          <p:cNvSpPr/>
          <p:nvPr/>
        </p:nvSpPr>
        <p:spPr>
          <a:xfrm>
            <a:off x="6862062" y="3116173"/>
            <a:ext cx="910872" cy="859455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81777" y="4001283"/>
            <a:ext cx="3335588" cy="7078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Treating input/output examples as plain values.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410" y="5655774"/>
            <a:ext cx="1460500" cy="201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8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19" grpId="0" animBg="1"/>
      <p:bldP spid="7" grpId="0" animBg="1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8499" y="5431190"/>
            <a:ext cx="5206999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IREFINE-ARR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let rec stutter (</a:t>
            </a:r>
            <a:r>
              <a:rPr lang="en-US" dirty="0" err="1" smtClean="0">
                <a:latin typeface="Lucida Console"/>
                <a:cs typeface="Lucida Console"/>
              </a:rPr>
              <a:t>l:list</a:t>
            </a:r>
            <a:r>
              <a:rPr lang="en-US" dirty="0" smtClean="0">
                <a:latin typeface="Lucida Console"/>
                <a:cs typeface="Lucida Console"/>
              </a:rPr>
              <a:t>) : list =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8429" y="4363857"/>
            <a:ext cx="598714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IREFINE-MATCH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match l with Nil -&gt;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ea typeface="Wingdings"/>
                <a:cs typeface="Lucida Console"/>
                <a:sym typeface="Wingdings"/>
              </a:rPr>
              <a:t> | Cons (x, l’) -&gt;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ea typeface="Wingdings"/>
                <a:cs typeface="Lucida Console"/>
                <a:sym typeface="Wingdings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1618" y="3407429"/>
            <a:ext cx="159747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IREFINE-BASE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Nil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96477" y="3404609"/>
            <a:ext cx="172175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IREFINE-BASE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Cons(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cs typeface="Lucida Console"/>
                <a:sym typeface="Wingdings"/>
              </a:rPr>
              <a:t>,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ea typeface="Wingdings"/>
                <a:cs typeface="Lucida Console"/>
                <a:sym typeface="Wingdings"/>
              </a:rPr>
              <a:t>)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74571" y="3400514"/>
            <a:ext cx="1832430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EGUESS-VAR</a:t>
            </a:r>
          </a:p>
          <a:p>
            <a:pPr algn="ctr"/>
            <a:r>
              <a:rPr lang="en-US" dirty="0">
                <a:latin typeface="Lucida Console"/>
                <a:cs typeface="Lucida Console"/>
              </a:rPr>
              <a:t>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96477" y="2563120"/>
            <a:ext cx="172175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IREFINE-BASE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Cons(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cs typeface="Lucida Console"/>
                <a:sym typeface="Wingdings"/>
              </a:rPr>
              <a:t>,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ea typeface="Wingdings"/>
                <a:cs typeface="Lucida Console"/>
                <a:sym typeface="Wingdings"/>
              </a:rPr>
              <a:t>)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74571" y="2559026"/>
            <a:ext cx="1832430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EGUESS-VAR</a:t>
            </a:r>
          </a:p>
          <a:p>
            <a:pPr algn="ctr"/>
            <a:r>
              <a:rPr lang="en-US" dirty="0">
                <a:latin typeface="Lucida Console"/>
                <a:cs typeface="Lucida Console"/>
              </a:rPr>
              <a:t>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6477" y="1406491"/>
            <a:ext cx="1721757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EGUESS-APP</a:t>
            </a:r>
          </a:p>
          <a:p>
            <a:pPr algn="ctr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70287" y="523390"/>
            <a:ext cx="1571624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EGUESS-VAR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stutter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72800" y="523390"/>
            <a:ext cx="1626057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EGUESS-VAR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l’</a:t>
            </a:r>
            <a:endParaRPr lang="en-US" dirty="0">
              <a:latin typeface="Lucida Console"/>
              <a:cs typeface="Lucida Console"/>
            </a:endParaRPr>
          </a:p>
        </p:txBody>
      </p:sp>
      <p:cxnSp>
        <p:nvCxnSpPr>
          <p:cNvPr id="13" name="Straight Arrow Connector 12"/>
          <p:cNvCxnSpPr>
            <a:stCxn id="2" idx="0"/>
            <a:endCxn id="3" idx="2"/>
          </p:cNvCxnSpPr>
          <p:nvPr/>
        </p:nvCxnSpPr>
        <p:spPr>
          <a:xfrm flipV="1">
            <a:off x="4571999" y="5010188"/>
            <a:ext cx="1" cy="4210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0"/>
            <a:endCxn id="4" idx="3"/>
          </p:cNvCxnSpPr>
          <p:nvPr/>
        </p:nvCxnSpPr>
        <p:spPr>
          <a:xfrm flipH="1" flipV="1">
            <a:off x="2749096" y="3730595"/>
            <a:ext cx="1822904" cy="633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3" idx="0"/>
            <a:endCxn id="5" idx="2"/>
          </p:cNvCxnSpPr>
          <p:nvPr/>
        </p:nvCxnSpPr>
        <p:spPr>
          <a:xfrm rot="5400000" flipH="1" flipV="1">
            <a:off x="5708220" y="2914721"/>
            <a:ext cx="312917" cy="2585356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0"/>
            <a:endCxn id="7" idx="2"/>
          </p:cNvCxnSpPr>
          <p:nvPr/>
        </p:nvCxnSpPr>
        <p:spPr>
          <a:xfrm flipV="1">
            <a:off x="7157356" y="3209451"/>
            <a:ext cx="0" cy="1951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0"/>
            <a:endCxn id="10" idx="2"/>
          </p:cNvCxnSpPr>
          <p:nvPr/>
        </p:nvCxnSpPr>
        <p:spPr>
          <a:xfrm flipH="1" flipV="1">
            <a:off x="6156099" y="1169721"/>
            <a:ext cx="1001257" cy="236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0"/>
            <a:endCxn id="11" idx="2"/>
          </p:cNvCxnSpPr>
          <p:nvPr/>
        </p:nvCxnSpPr>
        <p:spPr>
          <a:xfrm flipV="1">
            <a:off x="7157356" y="1169721"/>
            <a:ext cx="1028473" cy="236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1"/>
            <a:endCxn id="6" idx="3"/>
          </p:cNvCxnSpPr>
          <p:nvPr/>
        </p:nvCxnSpPr>
        <p:spPr>
          <a:xfrm flipH="1" flipV="1">
            <a:off x="5207001" y="3723680"/>
            <a:ext cx="1089476" cy="4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1"/>
            <a:endCxn id="8" idx="3"/>
          </p:cNvCxnSpPr>
          <p:nvPr/>
        </p:nvCxnSpPr>
        <p:spPr>
          <a:xfrm flipH="1" flipV="1">
            <a:off x="5207001" y="2882192"/>
            <a:ext cx="1089476" cy="40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7" idx="0"/>
            <a:endCxn id="9" idx="2"/>
          </p:cNvCxnSpPr>
          <p:nvPr/>
        </p:nvCxnSpPr>
        <p:spPr>
          <a:xfrm flipV="1">
            <a:off x="7157356" y="2052822"/>
            <a:ext cx="0" cy="5102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22753" y="2008019"/>
            <a:ext cx="189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IREFINE-GUESS</a:t>
            </a:r>
            <a:endParaRPr lang="en-US" dirty="0">
              <a:latin typeface="+mj-lt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5796643" y="2286000"/>
            <a:ext cx="2286000" cy="1741714"/>
          </a:xfrm>
          <a:custGeom>
            <a:avLst/>
            <a:gdLst>
              <a:gd name="connsiteX0" fmla="*/ 0 w 2286000"/>
              <a:gd name="connsiteY0" fmla="*/ 1741714 h 1741714"/>
              <a:gd name="connsiteX1" fmla="*/ 9071 w 2286000"/>
              <a:gd name="connsiteY1" fmla="*/ 843643 h 1741714"/>
              <a:gd name="connsiteX2" fmla="*/ 27214 w 2286000"/>
              <a:gd name="connsiteY2" fmla="*/ 635000 h 1741714"/>
              <a:gd name="connsiteX3" fmla="*/ 45357 w 2286000"/>
              <a:gd name="connsiteY3" fmla="*/ 598714 h 1741714"/>
              <a:gd name="connsiteX4" fmla="*/ 54428 w 2286000"/>
              <a:gd name="connsiteY4" fmla="*/ 571500 h 1741714"/>
              <a:gd name="connsiteX5" fmla="*/ 72571 w 2286000"/>
              <a:gd name="connsiteY5" fmla="*/ 535214 h 1741714"/>
              <a:gd name="connsiteX6" fmla="*/ 81643 w 2286000"/>
              <a:gd name="connsiteY6" fmla="*/ 498929 h 1741714"/>
              <a:gd name="connsiteX7" fmla="*/ 108857 w 2286000"/>
              <a:gd name="connsiteY7" fmla="*/ 426357 h 1741714"/>
              <a:gd name="connsiteX8" fmla="*/ 117928 w 2286000"/>
              <a:gd name="connsiteY8" fmla="*/ 399143 h 1741714"/>
              <a:gd name="connsiteX9" fmla="*/ 154214 w 2286000"/>
              <a:gd name="connsiteY9" fmla="*/ 371929 h 1741714"/>
              <a:gd name="connsiteX10" fmla="*/ 199571 w 2286000"/>
              <a:gd name="connsiteY10" fmla="*/ 326571 h 1741714"/>
              <a:gd name="connsiteX11" fmla="*/ 235857 w 2286000"/>
              <a:gd name="connsiteY11" fmla="*/ 290286 h 1741714"/>
              <a:gd name="connsiteX12" fmla="*/ 254000 w 2286000"/>
              <a:gd name="connsiteY12" fmla="*/ 263071 h 1741714"/>
              <a:gd name="connsiteX13" fmla="*/ 308428 w 2286000"/>
              <a:gd name="connsiteY13" fmla="*/ 244929 h 1741714"/>
              <a:gd name="connsiteX14" fmla="*/ 344714 w 2286000"/>
              <a:gd name="connsiteY14" fmla="*/ 208643 h 1741714"/>
              <a:gd name="connsiteX15" fmla="*/ 417286 w 2286000"/>
              <a:gd name="connsiteY15" fmla="*/ 190500 h 1741714"/>
              <a:gd name="connsiteX16" fmla="*/ 426357 w 2286000"/>
              <a:gd name="connsiteY16" fmla="*/ 163286 h 1741714"/>
              <a:gd name="connsiteX17" fmla="*/ 462643 w 2286000"/>
              <a:gd name="connsiteY17" fmla="*/ 154214 h 1741714"/>
              <a:gd name="connsiteX18" fmla="*/ 562428 w 2286000"/>
              <a:gd name="connsiteY18" fmla="*/ 127000 h 1741714"/>
              <a:gd name="connsiteX19" fmla="*/ 625928 w 2286000"/>
              <a:gd name="connsiteY19" fmla="*/ 108857 h 1741714"/>
              <a:gd name="connsiteX20" fmla="*/ 689428 w 2286000"/>
              <a:gd name="connsiteY20" fmla="*/ 99786 h 1741714"/>
              <a:gd name="connsiteX21" fmla="*/ 807357 w 2286000"/>
              <a:gd name="connsiteY21" fmla="*/ 72571 h 1741714"/>
              <a:gd name="connsiteX22" fmla="*/ 879928 w 2286000"/>
              <a:gd name="connsiteY22" fmla="*/ 63500 h 1741714"/>
              <a:gd name="connsiteX23" fmla="*/ 997857 w 2286000"/>
              <a:gd name="connsiteY23" fmla="*/ 45357 h 1741714"/>
              <a:gd name="connsiteX24" fmla="*/ 1034143 w 2286000"/>
              <a:gd name="connsiteY24" fmla="*/ 36286 h 1741714"/>
              <a:gd name="connsiteX25" fmla="*/ 1115786 w 2286000"/>
              <a:gd name="connsiteY25" fmla="*/ 18143 h 1741714"/>
              <a:gd name="connsiteX26" fmla="*/ 1143000 w 2286000"/>
              <a:gd name="connsiteY26" fmla="*/ 9071 h 1741714"/>
              <a:gd name="connsiteX27" fmla="*/ 1224643 w 2286000"/>
              <a:gd name="connsiteY27" fmla="*/ 0 h 1741714"/>
              <a:gd name="connsiteX28" fmla="*/ 1741714 w 2286000"/>
              <a:gd name="connsiteY28" fmla="*/ 9071 h 1741714"/>
              <a:gd name="connsiteX29" fmla="*/ 1950357 w 2286000"/>
              <a:gd name="connsiteY29" fmla="*/ 36286 h 1741714"/>
              <a:gd name="connsiteX30" fmla="*/ 2186214 w 2286000"/>
              <a:gd name="connsiteY30" fmla="*/ 45357 h 1741714"/>
              <a:gd name="connsiteX31" fmla="*/ 2286000 w 2286000"/>
              <a:gd name="connsiteY31" fmla="*/ 54429 h 1741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286000" h="1741714">
                <a:moveTo>
                  <a:pt x="0" y="1741714"/>
                </a:moveTo>
                <a:cubicBezTo>
                  <a:pt x="3024" y="1442357"/>
                  <a:pt x="3820" y="1142969"/>
                  <a:pt x="9071" y="843643"/>
                </a:cubicBezTo>
                <a:cubicBezTo>
                  <a:pt x="9220" y="835144"/>
                  <a:pt x="18160" y="671217"/>
                  <a:pt x="27214" y="635000"/>
                </a:cubicBezTo>
                <a:cubicBezTo>
                  <a:pt x="30494" y="621881"/>
                  <a:pt x="40030" y="611144"/>
                  <a:pt x="45357" y="598714"/>
                </a:cubicBezTo>
                <a:cubicBezTo>
                  <a:pt x="49124" y="589925"/>
                  <a:pt x="50661" y="580289"/>
                  <a:pt x="54428" y="571500"/>
                </a:cubicBezTo>
                <a:cubicBezTo>
                  <a:pt x="59755" y="559070"/>
                  <a:pt x="67823" y="547876"/>
                  <a:pt x="72571" y="535214"/>
                </a:cubicBezTo>
                <a:cubicBezTo>
                  <a:pt x="76949" y="523541"/>
                  <a:pt x="78218" y="510917"/>
                  <a:pt x="81643" y="498929"/>
                </a:cubicBezTo>
                <a:cubicBezTo>
                  <a:pt x="89883" y="470088"/>
                  <a:pt x="97345" y="457055"/>
                  <a:pt x="108857" y="426357"/>
                </a:cubicBezTo>
                <a:cubicBezTo>
                  <a:pt x="112214" y="417404"/>
                  <a:pt x="111807" y="406489"/>
                  <a:pt x="117928" y="399143"/>
                </a:cubicBezTo>
                <a:cubicBezTo>
                  <a:pt x="127607" y="387528"/>
                  <a:pt x="142119" y="381000"/>
                  <a:pt x="154214" y="371929"/>
                </a:cubicBezTo>
                <a:cubicBezTo>
                  <a:pt x="175489" y="308106"/>
                  <a:pt x="143523" y="382619"/>
                  <a:pt x="199571" y="326571"/>
                </a:cubicBezTo>
                <a:cubicBezTo>
                  <a:pt x="247950" y="278192"/>
                  <a:pt x="163289" y="314475"/>
                  <a:pt x="235857" y="290286"/>
                </a:cubicBezTo>
                <a:cubicBezTo>
                  <a:pt x="241905" y="281214"/>
                  <a:pt x="244755" y="268849"/>
                  <a:pt x="254000" y="263071"/>
                </a:cubicBezTo>
                <a:cubicBezTo>
                  <a:pt x="270217" y="252935"/>
                  <a:pt x="308428" y="244929"/>
                  <a:pt x="308428" y="244929"/>
                </a:cubicBezTo>
                <a:cubicBezTo>
                  <a:pt x="319718" y="211062"/>
                  <a:pt x="309235" y="218319"/>
                  <a:pt x="344714" y="208643"/>
                </a:cubicBezTo>
                <a:cubicBezTo>
                  <a:pt x="368771" y="202082"/>
                  <a:pt x="417286" y="190500"/>
                  <a:pt x="417286" y="190500"/>
                </a:cubicBezTo>
                <a:cubicBezTo>
                  <a:pt x="420310" y="181429"/>
                  <a:pt x="418890" y="169259"/>
                  <a:pt x="426357" y="163286"/>
                </a:cubicBezTo>
                <a:cubicBezTo>
                  <a:pt x="436093" y="155497"/>
                  <a:pt x="451183" y="159125"/>
                  <a:pt x="462643" y="154214"/>
                </a:cubicBezTo>
                <a:cubicBezTo>
                  <a:pt x="547393" y="117892"/>
                  <a:pt x="395742" y="147835"/>
                  <a:pt x="562428" y="127000"/>
                </a:cubicBezTo>
                <a:cubicBezTo>
                  <a:pt x="585738" y="119231"/>
                  <a:pt x="600878" y="113412"/>
                  <a:pt x="625928" y="108857"/>
                </a:cubicBezTo>
                <a:cubicBezTo>
                  <a:pt x="646965" y="105032"/>
                  <a:pt x="668261" y="102810"/>
                  <a:pt x="689428" y="99786"/>
                </a:cubicBezTo>
                <a:cubicBezTo>
                  <a:pt x="734724" y="84687"/>
                  <a:pt x="743299" y="80578"/>
                  <a:pt x="807357" y="72571"/>
                </a:cubicBezTo>
                <a:lnTo>
                  <a:pt x="879928" y="63500"/>
                </a:lnTo>
                <a:cubicBezTo>
                  <a:pt x="919300" y="57875"/>
                  <a:pt x="958690" y="52269"/>
                  <a:pt x="997857" y="45357"/>
                </a:cubicBezTo>
                <a:cubicBezTo>
                  <a:pt x="1010135" y="43190"/>
                  <a:pt x="1021995" y="39089"/>
                  <a:pt x="1034143" y="36286"/>
                </a:cubicBezTo>
                <a:cubicBezTo>
                  <a:pt x="1061307" y="30017"/>
                  <a:pt x="1088740" y="24905"/>
                  <a:pt x="1115786" y="18143"/>
                </a:cubicBezTo>
                <a:cubicBezTo>
                  <a:pt x="1125063" y="15824"/>
                  <a:pt x="1133568" y="10643"/>
                  <a:pt x="1143000" y="9071"/>
                </a:cubicBezTo>
                <a:cubicBezTo>
                  <a:pt x="1170009" y="4569"/>
                  <a:pt x="1197429" y="3024"/>
                  <a:pt x="1224643" y="0"/>
                </a:cubicBezTo>
                <a:lnTo>
                  <a:pt x="1741714" y="9071"/>
                </a:lnTo>
                <a:cubicBezTo>
                  <a:pt x="1791208" y="10571"/>
                  <a:pt x="1912835" y="33472"/>
                  <a:pt x="1950357" y="36286"/>
                </a:cubicBezTo>
                <a:cubicBezTo>
                  <a:pt x="2028814" y="42170"/>
                  <a:pt x="2107595" y="42333"/>
                  <a:pt x="2186214" y="45357"/>
                </a:cubicBezTo>
                <a:cubicBezTo>
                  <a:pt x="2261688" y="56140"/>
                  <a:pt x="2228332" y="54429"/>
                  <a:pt x="2286000" y="54429"/>
                </a:cubicBezTo>
              </a:path>
            </a:pathLst>
          </a:custGeom>
          <a:ln>
            <a:solidFill>
              <a:schemeClr val="accent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86753" y="569557"/>
            <a:ext cx="4324686" cy="11798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AutoNum type="arabicParenBoth"/>
            </a:pPr>
            <a:r>
              <a:rPr lang="en-US" sz="2000" dirty="0" err="1" smtClean="0"/>
              <a:t>Typechecking</a:t>
            </a:r>
            <a:r>
              <a:rPr lang="en-US" sz="2000" dirty="0" smtClean="0"/>
              <a:t> ⇒ Synthesis</a:t>
            </a:r>
          </a:p>
          <a:p>
            <a:pPr marL="457200" indent="-457200">
              <a:spcBef>
                <a:spcPts val="800"/>
              </a:spcBef>
              <a:buAutoNum type="arabicParenBoth"/>
            </a:pPr>
            <a:r>
              <a:rPr lang="en-US" sz="2000" dirty="0" smtClean="0"/>
              <a:t>Higher-order functions, ADTs, and recursion.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4385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8499" y="5431190"/>
            <a:ext cx="5206999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IREFINE-ARR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let rec stutter (</a:t>
            </a:r>
            <a:r>
              <a:rPr lang="en-US" dirty="0" err="1" smtClean="0">
                <a:latin typeface="Lucida Console"/>
                <a:cs typeface="Lucida Console"/>
              </a:rPr>
              <a:t>l:list</a:t>
            </a:r>
            <a:r>
              <a:rPr lang="en-US" dirty="0" smtClean="0">
                <a:latin typeface="Lucida Console"/>
                <a:cs typeface="Lucida Console"/>
              </a:rPr>
              <a:t>) : list =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8429" y="4363857"/>
            <a:ext cx="598714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IREFINE-MATCH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match l with Nil -&gt;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ea typeface="Wingdings"/>
                <a:cs typeface="Lucida Console"/>
                <a:sym typeface="Wingdings"/>
              </a:rPr>
              <a:t> | Cons (x, l’) -&gt;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ea typeface="Wingdings"/>
                <a:cs typeface="Lucida Console"/>
                <a:sym typeface="Wingdings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1618" y="3407429"/>
            <a:ext cx="159747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IREFINE-BASE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Nil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96477" y="3404609"/>
            <a:ext cx="172175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IREFINE-BASE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Cons(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cs typeface="Lucida Console"/>
                <a:sym typeface="Wingdings"/>
              </a:rPr>
              <a:t>,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ea typeface="Wingdings"/>
                <a:cs typeface="Lucida Console"/>
                <a:sym typeface="Wingdings"/>
              </a:rPr>
              <a:t>)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74571" y="3400514"/>
            <a:ext cx="1832430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EGUESS-VAR</a:t>
            </a:r>
          </a:p>
          <a:p>
            <a:pPr algn="ctr"/>
            <a:r>
              <a:rPr lang="en-US" dirty="0">
                <a:latin typeface="Lucida Console"/>
                <a:cs typeface="Lucida Console"/>
              </a:rPr>
              <a:t>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96477" y="2563120"/>
            <a:ext cx="172175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IREFINE-BASE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Cons(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cs typeface="Lucida Console"/>
                <a:sym typeface="Wingdings"/>
              </a:rPr>
              <a:t>,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ea typeface="Wingdings"/>
                <a:cs typeface="Lucida Console"/>
                <a:sym typeface="Wingdings"/>
              </a:rPr>
              <a:t>)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74571" y="2559026"/>
            <a:ext cx="1832430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EGUESS-VAR</a:t>
            </a:r>
          </a:p>
          <a:p>
            <a:pPr algn="ctr"/>
            <a:r>
              <a:rPr lang="en-US" dirty="0">
                <a:latin typeface="Lucida Console"/>
                <a:cs typeface="Lucida Console"/>
              </a:rPr>
              <a:t>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6477" y="1406491"/>
            <a:ext cx="1721757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EGUESS-APP</a:t>
            </a:r>
          </a:p>
          <a:p>
            <a:pPr algn="ctr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70287" y="523390"/>
            <a:ext cx="1571624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EGUESS-VAR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stutter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72800" y="523390"/>
            <a:ext cx="1626057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EGUESS-VAR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l’</a:t>
            </a:r>
            <a:endParaRPr lang="en-US" dirty="0">
              <a:latin typeface="Lucida Console"/>
              <a:cs typeface="Lucida Console"/>
            </a:endParaRPr>
          </a:p>
        </p:txBody>
      </p:sp>
      <p:cxnSp>
        <p:nvCxnSpPr>
          <p:cNvPr id="13" name="Straight Arrow Connector 12"/>
          <p:cNvCxnSpPr>
            <a:stCxn id="2" idx="0"/>
            <a:endCxn id="3" idx="2"/>
          </p:cNvCxnSpPr>
          <p:nvPr/>
        </p:nvCxnSpPr>
        <p:spPr>
          <a:xfrm flipV="1">
            <a:off x="4571999" y="5010188"/>
            <a:ext cx="1" cy="4210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0"/>
            <a:endCxn id="4" idx="3"/>
          </p:cNvCxnSpPr>
          <p:nvPr/>
        </p:nvCxnSpPr>
        <p:spPr>
          <a:xfrm flipH="1" flipV="1">
            <a:off x="2749096" y="3730595"/>
            <a:ext cx="1822904" cy="633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3" idx="0"/>
            <a:endCxn id="5" idx="2"/>
          </p:cNvCxnSpPr>
          <p:nvPr/>
        </p:nvCxnSpPr>
        <p:spPr>
          <a:xfrm rot="5400000" flipH="1" flipV="1">
            <a:off x="5708220" y="2914721"/>
            <a:ext cx="312917" cy="2585356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0"/>
            <a:endCxn id="7" idx="2"/>
          </p:cNvCxnSpPr>
          <p:nvPr/>
        </p:nvCxnSpPr>
        <p:spPr>
          <a:xfrm flipV="1">
            <a:off x="7157356" y="3209451"/>
            <a:ext cx="0" cy="1951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0"/>
            <a:endCxn id="10" idx="2"/>
          </p:cNvCxnSpPr>
          <p:nvPr/>
        </p:nvCxnSpPr>
        <p:spPr>
          <a:xfrm flipH="1" flipV="1">
            <a:off x="6156099" y="1169721"/>
            <a:ext cx="1001257" cy="236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0"/>
            <a:endCxn id="11" idx="2"/>
          </p:cNvCxnSpPr>
          <p:nvPr/>
        </p:nvCxnSpPr>
        <p:spPr>
          <a:xfrm flipV="1">
            <a:off x="7157356" y="1169721"/>
            <a:ext cx="1028473" cy="236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1"/>
            <a:endCxn id="6" idx="3"/>
          </p:cNvCxnSpPr>
          <p:nvPr/>
        </p:nvCxnSpPr>
        <p:spPr>
          <a:xfrm flipH="1" flipV="1">
            <a:off x="5207001" y="3723680"/>
            <a:ext cx="1089476" cy="4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1"/>
            <a:endCxn id="8" idx="3"/>
          </p:cNvCxnSpPr>
          <p:nvPr/>
        </p:nvCxnSpPr>
        <p:spPr>
          <a:xfrm flipH="1" flipV="1">
            <a:off x="5207001" y="2882192"/>
            <a:ext cx="1089476" cy="40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7" idx="0"/>
            <a:endCxn id="9" idx="2"/>
          </p:cNvCxnSpPr>
          <p:nvPr/>
        </p:nvCxnSpPr>
        <p:spPr>
          <a:xfrm flipV="1">
            <a:off x="7157356" y="2052822"/>
            <a:ext cx="0" cy="5102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22753" y="2008019"/>
            <a:ext cx="189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IREFINE-GUESS</a:t>
            </a:r>
            <a:endParaRPr lang="en-US" dirty="0">
              <a:latin typeface="+mj-lt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5796643" y="2286000"/>
            <a:ext cx="2286000" cy="1741714"/>
          </a:xfrm>
          <a:custGeom>
            <a:avLst/>
            <a:gdLst>
              <a:gd name="connsiteX0" fmla="*/ 0 w 2286000"/>
              <a:gd name="connsiteY0" fmla="*/ 1741714 h 1741714"/>
              <a:gd name="connsiteX1" fmla="*/ 9071 w 2286000"/>
              <a:gd name="connsiteY1" fmla="*/ 843643 h 1741714"/>
              <a:gd name="connsiteX2" fmla="*/ 27214 w 2286000"/>
              <a:gd name="connsiteY2" fmla="*/ 635000 h 1741714"/>
              <a:gd name="connsiteX3" fmla="*/ 45357 w 2286000"/>
              <a:gd name="connsiteY3" fmla="*/ 598714 h 1741714"/>
              <a:gd name="connsiteX4" fmla="*/ 54428 w 2286000"/>
              <a:gd name="connsiteY4" fmla="*/ 571500 h 1741714"/>
              <a:gd name="connsiteX5" fmla="*/ 72571 w 2286000"/>
              <a:gd name="connsiteY5" fmla="*/ 535214 h 1741714"/>
              <a:gd name="connsiteX6" fmla="*/ 81643 w 2286000"/>
              <a:gd name="connsiteY6" fmla="*/ 498929 h 1741714"/>
              <a:gd name="connsiteX7" fmla="*/ 108857 w 2286000"/>
              <a:gd name="connsiteY7" fmla="*/ 426357 h 1741714"/>
              <a:gd name="connsiteX8" fmla="*/ 117928 w 2286000"/>
              <a:gd name="connsiteY8" fmla="*/ 399143 h 1741714"/>
              <a:gd name="connsiteX9" fmla="*/ 154214 w 2286000"/>
              <a:gd name="connsiteY9" fmla="*/ 371929 h 1741714"/>
              <a:gd name="connsiteX10" fmla="*/ 199571 w 2286000"/>
              <a:gd name="connsiteY10" fmla="*/ 326571 h 1741714"/>
              <a:gd name="connsiteX11" fmla="*/ 235857 w 2286000"/>
              <a:gd name="connsiteY11" fmla="*/ 290286 h 1741714"/>
              <a:gd name="connsiteX12" fmla="*/ 254000 w 2286000"/>
              <a:gd name="connsiteY12" fmla="*/ 263071 h 1741714"/>
              <a:gd name="connsiteX13" fmla="*/ 308428 w 2286000"/>
              <a:gd name="connsiteY13" fmla="*/ 244929 h 1741714"/>
              <a:gd name="connsiteX14" fmla="*/ 344714 w 2286000"/>
              <a:gd name="connsiteY14" fmla="*/ 208643 h 1741714"/>
              <a:gd name="connsiteX15" fmla="*/ 417286 w 2286000"/>
              <a:gd name="connsiteY15" fmla="*/ 190500 h 1741714"/>
              <a:gd name="connsiteX16" fmla="*/ 426357 w 2286000"/>
              <a:gd name="connsiteY16" fmla="*/ 163286 h 1741714"/>
              <a:gd name="connsiteX17" fmla="*/ 462643 w 2286000"/>
              <a:gd name="connsiteY17" fmla="*/ 154214 h 1741714"/>
              <a:gd name="connsiteX18" fmla="*/ 562428 w 2286000"/>
              <a:gd name="connsiteY18" fmla="*/ 127000 h 1741714"/>
              <a:gd name="connsiteX19" fmla="*/ 625928 w 2286000"/>
              <a:gd name="connsiteY19" fmla="*/ 108857 h 1741714"/>
              <a:gd name="connsiteX20" fmla="*/ 689428 w 2286000"/>
              <a:gd name="connsiteY20" fmla="*/ 99786 h 1741714"/>
              <a:gd name="connsiteX21" fmla="*/ 807357 w 2286000"/>
              <a:gd name="connsiteY21" fmla="*/ 72571 h 1741714"/>
              <a:gd name="connsiteX22" fmla="*/ 879928 w 2286000"/>
              <a:gd name="connsiteY22" fmla="*/ 63500 h 1741714"/>
              <a:gd name="connsiteX23" fmla="*/ 997857 w 2286000"/>
              <a:gd name="connsiteY23" fmla="*/ 45357 h 1741714"/>
              <a:gd name="connsiteX24" fmla="*/ 1034143 w 2286000"/>
              <a:gd name="connsiteY24" fmla="*/ 36286 h 1741714"/>
              <a:gd name="connsiteX25" fmla="*/ 1115786 w 2286000"/>
              <a:gd name="connsiteY25" fmla="*/ 18143 h 1741714"/>
              <a:gd name="connsiteX26" fmla="*/ 1143000 w 2286000"/>
              <a:gd name="connsiteY26" fmla="*/ 9071 h 1741714"/>
              <a:gd name="connsiteX27" fmla="*/ 1224643 w 2286000"/>
              <a:gd name="connsiteY27" fmla="*/ 0 h 1741714"/>
              <a:gd name="connsiteX28" fmla="*/ 1741714 w 2286000"/>
              <a:gd name="connsiteY28" fmla="*/ 9071 h 1741714"/>
              <a:gd name="connsiteX29" fmla="*/ 1950357 w 2286000"/>
              <a:gd name="connsiteY29" fmla="*/ 36286 h 1741714"/>
              <a:gd name="connsiteX30" fmla="*/ 2186214 w 2286000"/>
              <a:gd name="connsiteY30" fmla="*/ 45357 h 1741714"/>
              <a:gd name="connsiteX31" fmla="*/ 2286000 w 2286000"/>
              <a:gd name="connsiteY31" fmla="*/ 54429 h 1741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286000" h="1741714">
                <a:moveTo>
                  <a:pt x="0" y="1741714"/>
                </a:moveTo>
                <a:cubicBezTo>
                  <a:pt x="3024" y="1442357"/>
                  <a:pt x="3820" y="1142969"/>
                  <a:pt x="9071" y="843643"/>
                </a:cubicBezTo>
                <a:cubicBezTo>
                  <a:pt x="9220" y="835144"/>
                  <a:pt x="18160" y="671217"/>
                  <a:pt x="27214" y="635000"/>
                </a:cubicBezTo>
                <a:cubicBezTo>
                  <a:pt x="30494" y="621881"/>
                  <a:pt x="40030" y="611144"/>
                  <a:pt x="45357" y="598714"/>
                </a:cubicBezTo>
                <a:cubicBezTo>
                  <a:pt x="49124" y="589925"/>
                  <a:pt x="50661" y="580289"/>
                  <a:pt x="54428" y="571500"/>
                </a:cubicBezTo>
                <a:cubicBezTo>
                  <a:pt x="59755" y="559070"/>
                  <a:pt x="67823" y="547876"/>
                  <a:pt x="72571" y="535214"/>
                </a:cubicBezTo>
                <a:cubicBezTo>
                  <a:pt x="76949" y="523541"/>
                  <a:pt x="78218" y="510917"/>
                  <a:pt x="81643" y="498929"/>
                </a:cubicBezTo>
                <a:cubicBezTo>
                  <a:pt x="89883" y="470088"/>
                  <a:pt x="97345" y="457055"/>
                  <a:pt x="108857" y="426357"/>
                </a:cubicBezTo>
                <a:cubicBezTo>
                  <a:pt x="112214" y="417404"/>
                  <a:pt x="111807" y="406489"/>
                  <a:pt x="117928" y="399143"/>
                </a:cubicBezTo>
                <a:cubicBezTo>
                  <a:pt x="127607" y="387528"/>
                  <a:pt x="142119" y="381000"/>
                  <a:pt x="154214" y="371929"/>
                </a:cubicBezTo>
                <a:cubicBezTo>
                  <a:pt x="175489" y="308106"/>
                  <a:pt x="143523" y="382619"/>
                  <a:pt x="199571" y="326571"/>
                </a:cubicBezTo>
                <a:cubicBezTo>
                  <a:pt x="247950" y="278192"/>
                  <a:pt x="163289" y="314475"/>
                  <a:pt x="235857" y="290286"/>
                </a:cubicBezTo>
                <a:cubicBezTo>
                  <a:pt x="241905" y="281214"/>
                  <a:pt x="244755" y="268849"/>
                  <a:pt x="254000" y="263071"/>
                </a:cubicBezTo>
                <a:cubicBezTo>
                  <a:pt x="270217" y="252935"/>
                  <a:pt x="308428" y="244929"/>
                  <a:pt x="308428" y="244929"/>
                </a:cubicBezTo>
                <a:cubicBezTo>
                  <a:pt x="319718" y="211062"/>
                  <a:pt x="309235" y="218319"/>
                  <a:pt x="344714" y="208643"/>
                </a:cubicBezTo>
                <a:cubicBezTo>
                  <a:pt x="368771" y="202082"/>
                  <a:pt x="417286" y="190500"/>
                  <a:pt x="417286" y="190500"/>
                </a:cubicBezTo>
                <a:cubicBezTo>
                  <a:pt x="420310" y="181429"/>
                  <a:pt x="418890" y="169259"/>
                  <a:pt x="426357" y="163286"/>
                </a:cubicBezTo>
                <a:cubicBezTo>
                  <a:pt x="436093" y="155497"/>
                  <a:pt x="451183" y="159125"/>
                  <a:pt x="462643" y="154214"/>
                </a:cubicBezTo>
                <a:cubicBezTo>
                  <a:pt x="547393" y="117892"/>
                  <a:pt x="395742" y="147835"/>
                  <a:pt x="562428" y="127000"/>
                </a:cubicBezTo>
                <a:cubicBezTo>
                  <a:pt x="585738" y="119231"/>
                  <a:pt x="600878" y="113412"/>
                  <a:pt x="625928" y="108857"/>
                </a:cubicBezTo>
                <a:cubicBezTo>
                  <a:pt x="646965" y="105032"/>
                  <a:pt x="668261" y="102810"/>
                  <a:pt x="689428" y="99786"/>
                </a:cubicBezTo>
                <a:cubicBezTo>
                  <a:pt x="734724" y="84687"/>
                  <a:pt x="743299" y="80578"/>
                  <a:pt x="807357" y="72571"/>
                </a:cubicBezTo>
                <a:lnTo>
                  <a:pt x="879928" y="63500"/>
                </a:lnTo>
                <a:cubicBezTo>
                  <a:pt x="919300" y="57875"/>
                  <a:pt x="958690" y="52269"/>
                  <a:pt x="997857" y="45357"/>
                </a:cubicBezTo>
                <a:cubicBezTo>
                  <a:pt x="1010135" y="43190"/>
                  <a:pt x="1021995" y="39089"/>
                  <a:pt x="1034143" y="36286"/>
                </a:cubicBezTo>
                <a:cubicBezTo>
                  <a:pt x="1061307" y="30017"/>
                  <a:pt x="1088740" y="24905"/>
                  <a:pt x="1115786" y="18143"/>
                </a:cubicBezTo>
                <a:cubicBezTo>
                  <a:pt x="1125063" y="15824"/>
                  <a:pt x="1133568" y="10643"/>
                  <a:pt x="1143000" y="9071"/>
                </a:cubicBezTo>
                <a:cubicBezTo>
                  <a:pt x="1170009" y="4569"/>
                  <a:pt x="1197429" y="3024"/>
                  <a:pt x="1224643" y="0"/>
                </a:cubicBezTo>
                <a:lnTo>
                  <a:pt x="1741714" y="9071"/>
                </a:lnTo>
                <a:cubicBezTo>
                  <a:pt x="1791208" y="10571"/>
                  <a:pt x="1912835" y="33472"/>
                  <a:pt x="1950357" y="36286"/>
                </a:cubicBezTo>
                <a:cubicBezTo>
                  <a:pt x="2028814" y="42170"/>
                  <a:pt x="2107595" y="42333"/>
                  <a:pt x="2186214" y="45357"/>
                </a:cubicBezTo>
                <a:cubicBezTo>
                  <a:pt x="2261688" y="56140"/>
                  <a:pt x="2228332" y="54429"/>
                  <a:pt x="2286000" y="54429"/>
                </a:cubicBezTo>
              </a:path>
            </a:pathLst>
          </a:custGeom>
          <a:ln>
            <a:solidFill>
              <a:schemeClr val="accent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86753" y="466528"/>
            <a:ext cx="4324686" cy="186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/>
              <a:t>(3) </a:t>
            </a:r>
            <a:r>
              <a:rPr lang="en-US" sz="2000" b="1" dirty="0" smtClean="0"/>
              <a:t>Proof Search Techniques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Generating normal forms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Relevant term generation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Caching example refinements (</a:t>
            </a:r>
            <a:r>
              <a:rPr lang="en-US" sz="2000" i="1" dirty="0" smtClean="0"/>
              <a:t>refinement trees</a:t>
            </a:r>
            <a:r>
              <a:rPr lang="en-US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4667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8313" y="391353"/>
            <a:ext cx="820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7933C"/>
                </a:solidFill>
                <a:latin typeface="+mj-lt"/>
              </a:rPr>
              <a:t>Algorithmic Insight: Relevance Logic ⇒ Caching</a:t>
            </a:r>
            <a:endParaRPr lang="en-US" sz="2400" b="1" dirty="0">
              <a:solidFill>
                <a:srgbClr val="77933C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283" y="1402348"/>
            <a:ext cx="2884571" cy="549442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35000" y="2070685"/>
            <a:ext cx="7874000" cy="6431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“Generate type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/>
              <a:t> E-forms in context </a:t>
            </a:r>
            <a:r>
              <a:rPr lang="en-US" sz="2400" dirty="0" smtClean="0">
                <a:latin typeface="Symbol" charset="2"/>
                <a:cs typeface="Symbol" charset="2"/>
              </a:rPr>
              <a:t>G</a:t>
            </a:r>
            <a:r>
              <a:rPr lang="en-US" sz="2400" dirty="0" smtClean="0"/>
              <a:t> with size n”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68313" y="3273928"/>
            <a:ext cx="8310956" cy="2193756"/>
            <a:chOff x="468313" y="3273928"/>
            <a:chExt cx="8310956" cy="219375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313" y="3273928"/>
              <a:ext cx="8310956" cy="1471194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810000" y="4754815"/>
              <a:ext cx="2419690" cy="7128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x relevant</a:t>
              </a:r>
            </a:p>
            <a:p>
              <a:pPr algn="ctr"/>
              <a:r>
                <a:rPr lang="en-US" sz="2400" dirty="0" smtClean="0"/>
                <a:t>(</a:t>
              </a:r>
              <a:r>
                <a:rPr lang="en-US" sz="2400" i="1" dirty="0" smtClean="0"/>
                <a:t>must</a:t>
              </a:r>
              <a:r>
                <a:rPr lang="en-US" sz="2400" dirty="0" smtClean="0"/>
                <a:t> be used)</a:t>
              </a:r>
              <a:endParaRPr lang="en-US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565456" y="4754815"/>
              <a:ext cx="2213813" cy="71286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x irrelevant</a:t>
              </a:r>
            </a:p>
            <a:p>
              <a:pPr algn="ctr"/>
              <a:r>
                <a:rPr lang="en-US" sz="2400" dirty="0" smtClean="0"/>
                <a:t>(</a:t>
              </a:r>
              <a:r>
                <a:rPr lang="en-US" sz="2400" i="1" dirty="0" smtClean="0"/>
                <a:t>not</a:t>
              </a:r>
              <a:r>
                <a:rPr lang="en-US" sz="2400" dirty="0" smtClean="0"/>
                <a:t> used)</a:t>
              </a:r>
              <a:endParaRPr lang="en-US" sz="2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565456" y="5511343"/>
            <a:ext cx="2213813" cy="566310"/>
            <a:chOff x="6565456" y="5511343"/>
            <a:chExt cx="2213813" cy="566310"/>
          </a:xfrm>
        </p:grpSpPr>
        <p:sp>
          <p:nvSpPr>
            <p:cNvPr id="9" name="Left Brace 8"/>
            <p:cNvSpPr/>
            <p:nvPr/>
          </p:nvSpPr>
          <p:spPr>
            <a:xfrm rot="16200000">
              <a:off x="7527086" y="4549713"/>
              <a:ext cx="290554" cy="2213813"/>
            </a:xfrm>
            <a:prstGeom prst="lef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71895" y="5708321"/>
              <a:ext cx="1170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cacheable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1863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589" y="1296735"/>
            <a:ext cx="3107101" cy="6149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8313" y="391353"/>
            <a:ext cx="820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7933C"/>
                </a:solidFill>
                <a:latin typeface="+mj-lt"/>
              </a:rPr>
              <a:t>Implementing Relevance</a:t>
            </a:r>
            <a:endParaRPr lang="en-US" sz="2400" b="1" dirty="0">
              <a:solidFill>
                <a:srgbClr val="77933C"/>
              </a:solidFill>
              <a:latin typeface="+mj-l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5000" y="2070685"/>
            <a:ext cx="8040688" cy="6431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“Generate type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/>
              <a:t> E-forms </a:t>
            </a:r>
            <a:r>
              <a:rPr lang="en-US" sz="2400" i="1" dirty="0" smtClean="0"/>
              <a:t>that definitely mention </a:t>
            </a:r>
            <a:r>
              <a:rPr lang="en-US" sz="2400" dirty="0" smtClean="0"/>
              <a:t>x </a:t>
            </a:r>
            <a:br>
              <a:rPr lang="en-US" sz="2400" dirty="0" smtClean="0"/>
            </a:br>
            <a:r>
              <a:rPr lang="en-US" sz="2400" dirty="0" smtClean="0"/>
              <a:t>in context </a:t>
            </a:r>
            <a:r>
              <a:rPr lang="en-US" sz="2400" dirty="0" smtClean="0">
                <a:latin typeface="Symbol" charset="2"/>
                <a:cs typeface="Symbol" charset="2"/>
              </a:rPr>
              <a:t>G</a:t>
            </a:r>
            <a:r>
              <a:rPr lang="en-US" sz="2400" dirty="0" smtClean="0"/>
              <a:t> with size n”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174" y="3073400"/>
            <a:ext cx="4059674" cy="11108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853" y="4251096"/>
            <a:ext cx="6028753" cy="229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91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8499" y="5431190"/>
            <a:ext cx="5206999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IREFINE-ARR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let rec stutter (</a:t>
            </a:r>
            <a:r>
              <a:rPr lang="en-US" dirty="0" err="1" smtClean="0">
                <a:latin typeface="Lucida Console"/>
                <a:cs typeface="Lucida Console"/>
              </a:rPr>
              <a:t>l:list</a:t>
            </a:r>
            <a:r>
              <a:rPr lang="en-US" dirty="0" smtClean="0">
                <a:latin typeface="Lucida Console"/>
                <a:cs typeface="Lucida Console"/>
              </a:rPr>
              <a:t>) : list =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8429" y="4363857"/>
            <a:ext cx="598714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IREFINE-MATCH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match l with Nil -&gt;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ea typeface="Wingdings"/>
                <a:cs typeface="Lucida Console"/>
                <a:sym typeface="Wingdings"/>
              </a:rPr>
              <a:t> | Cons (x, l’) -&gt;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ea typeface="Wingdings"/>
                <a:cs typeface="Lucida Console"/>
                <a:sym typeface="Wingdings"/>
              </a:rPr>
              <a:t> 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1618" y="3407429"/>
            <a:ext cx="159747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IREFINE-BASE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Nil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96477" y="3404609"/>
            <a:ext cx="172175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IREFINE-BASE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Cons(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cs typeface="Lucida Console"/>
                <a:sym typeface="Wingdings"/>
              </a:rPr>
              <a:t>,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ea typeface="Wingdings"/>
                <a:cs typeface="Lucida Console"/>
                <a:sym typeface="Wingdings"/>
              </a:rPr>
              <a:t>)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74571" y="3400514"/>
            <a:ext cx="1832430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EGUESS-VAR</a:t>
            </a:r>
          </a:p>
          <a:p>
            <a:pPr algn="ctr"/>
            <a:r>
              <a:rPr lang="en-US" dirty="0">
                <a:latin typeface="Lucida Console"/>
                <a:cs typeface="Lucida Console"/>
              </a:rPr>
              <a:t>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96477" y="2563120"/>
            <a:ext cx="172175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IREFINE-BASE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Cons(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cs typeface="Lucida Console"/>
                <a:sym typeface="Wingdings"/>
              </a:rPr>
              <a:t>,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ea typeface="Wingdings"/>
                <a:cs typeface="Lucida Console"/>
                <a:sym typeface="Wingdings"/>
              </a:rPr>
              <a:t>)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74571" y="2559026"/>
            <a:ext cx="1832430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EGUESS-VAR</a:t>
            </a:r>
          </a:p>
          <a:p>
            <a:pPr algn="ctr"/>
            <a:r>
              <a:rPr lang="en-US" dirty="0">
                <a:latin typeface="Lucida Console"/>
                <a:cs typeface="Lucida Console"/>
              </a:rPr>
              <a:t>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96477" y="1406491"/>
            <a:ext cx="1721757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EGUESS-APP</a:t>
            </a:r>
          </a:p>
          <a:p>
            <a:pPr algn="ctr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r>
              <a:rPr lang="en-US" dirty="0" smtClean="0">
                <a:latin typeface="Lucida Console"/>
                <a:cs typeface="Lucida Console"/>
              </a:rPr>
              <a:t>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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70287" y="523390"/>
            <a:ext cx="1571624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EGUESS-VAR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stutter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72800" y="523390"/>
            <a:ext cx="1626057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  <a:cs typeface="Lucida Console"/>
              </a:rPr>
              <a:t>EGUESS-VAR</a:t>
            </a:r>
          </a:p>
          <a:p>
            <a:pPr algn="ctr"/>
            <a:r>
              <a:rPr lang="en-US" dirty="0" smtClean="0">
                <a:latin typeface="Lucida Console"/>
                <a:cs typeface="Lucida Console"/>
              </a:rPr>
              <a:t>l’</a:t>
            </a:r>
            <a:endParaRPr lang="en-US" dirty="0">
              <a:latin typeface="Lucida Console"/>
              <a:cs typeface="Lucida Console"/>
            </a:endParaRPr>
          </a:p>
        </p:txBody>
      </p:sp>
      <p:cxnSp>
        <p:nvCxnSpPr>
          <p:cNvPr id="13" name="Straight Arrow Connector 12"/>
          <p:cNvCxnSpPr>
            <a:stCxn id="2" idx="0"/>
            <a:endCxn id="3" idx="2"/>
          </p:cNvCxnSpPr>
          <p:nvPr/>
        </p:nvCxnSpPr>
        <p:spPr>
          <a:xfrm flipV="1">
            <a:off x="4571999" y="5010188"/>
            <a:ext cx="1" cy="4210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0"/>
            <a:endCxn id="4" idx="3"/>
          </p:cNvCxnSpPr>
          <p:nvPr/>
        </p:nvCxnSpPr>
        <p:spPr>
          <a:xfrm flipH="1" flipV="1">
            <a:off x="2749096" y="3730595"/>
            <a:ext cx="1822904" cy="633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3" idx="0"/>
            <a:endCxn id="5" idx="2"/>
          </p:cNvCxnSpPr>
          <p:nvPr/>
        </p:nvCxnSpPr>
        <p:spPr>
          <a:xfrm rot="5400000" flipH="1" flipV="1">
            <a:off x="5708220" y="2914721"/>
            <a:ext cx="312917" cy="2585356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0"/>
            <a:endCxn id="7" idx="2"/>
          </p:cNvCxnSpPr>
          <p:nvPr/>
        </p:nvCxnSpPr>
        <p:spPr>
          <a:xfrm flipV="1">
            <a:off x="7157356" y="3209451"/>
            <a:ext cx="0" cy="1951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0"/>
            <a:endCxn id="10" idx="2"/>
          </p:cNvCxnSpPr>
          <p:nvPr/>
        </p:nvCxnSpPr>
        <p:spPr>
          <a:xfrm flipH="1" flipV="1">
            <a:off x="6156099" y="1169721"/>
            <a:ext cx="1001257" cy="236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0"/>
            <a:endCxn id="11" idx="2"/>
          </p:cNvCxnSpPr>
          <p:nvPr/>
        </p:nvCxnSpPr>
        <p:spPr>
          <a:xfrm flipV="1">
            <a:off x="7157356" y="1169721"/>
            <a:ext cx="1028473" cy="236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1"/>
            <a:endCxn id="6" idx="3"/>
          </p:cNvCxnSpPr>
          <p:nvPr/>
        </p:nvCxnSpPr>
        <p:spPr>
          <a:xfrm flipH="1" flipV="1">
            <a:off x="5207001" y="3723680"/>
            <a:ext cx="1089476" cy="4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1"/>
            <a:endCxn id="8" idx="3"/>
          </p:cNvCxnSpPr>
          <p:nvPr/>
        </p:nvCxnSpPr>
        <p:spPr>
          <a:xfrm flipH="1" flipV="1">
            <a:off x="5207001" y="2882192"/>
            <a:ext cx="1089476" cy="40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7" idx="0"/>
            <a:endCxn id="9" idx="2"/>
          </p:cNvCxnSpPr>
          <p:nvPr/>
        </p:nvCxnSpPr>
        <p:spPr>
          <a:xfrm flipV="1">
            <a:off x="7157356" y="2052822"/>
            <a:ext cx="0" cy="5102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22753" y="2008019"/>
            <a:ext cx="189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IREFINE-GUESS</a:t>
            </a:r>
            <a:endParaRPr lang="en-US" dirty="0">
              <a:latin typeface="+mj-lt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5796643" y="2286000"/>
            <a:ext cx="2286000" cy="1741714"/>
          </a:xfrm>
          <a:custGeom>
            <a:avLst/>
            <a:gdLst>
              <a:gd name="connsiteX0" fmla="*/ 0 w 2286000"/>
              <a:gd name="connsiteY0" fmla="*/ 1741714 h 1741714"/>
              <a:gd name="connsiteX1" fmla="*/ 9071 w 2286000"/>
              <a:gd name="connsiteY1" fmla="*/ 843643 h 1741714"/>
              <a:gd name="connsiteX2" fmla="*/ 27214 w 2286000"/>
              <a:gd name="connsiteY2" fmla="*/ 635000 h 1741714"/>
              <a:gd name="connsiteX3" fmla="*/ 45357 w 2286000"/>
              <a:gd name="connsiteY3" fmla="*/ 598714 h 1741714"/>
              <a:gd name="connsiteX4" fmla="*/ 54428 w 2286000"/>
              <a:gd name="connsiteY4" fmla="*/ 571500 h 1741714"/>
              <a:gd name="connsiteX5" fmla="*/ 72571 w 2286000"/>
              <a:gd name="connsiteY5" fmla="*/ 535214 h 1741714"/>
              <a:gd name="connsiteX6" fmla="*/ 81643 w 2286000"/>
              <a:gd name="connsiteY6" fmla="*/ 498929 h 1741714"/>
              <a:gd name="connsiteX7" fmla="*/ 108857 w 2286000"/>
              <a:gd name="connsiteY7" fmla="*/ 426357 h 1741714"/>
              <a:gd name="connsiteX8" fmla="*/ 117928 w 2286000"/>
              <a:gd name="connsiteY8" fmla="*/ 399143 h 1741714"/>
              <a:gd name="connsiteX9" fmla="*/ 154214 w 2286000"/>
              <a:gd name="connsiteY9" fmla="*/ 371929 h 1741714"/>
              <a:gd name="connsiteX10" fmla="*/ 199571 w 2286000"/>
              <a:gd name="connsiteY10" fmla="*/ 326571 h 1741714"/>
              <a:gd name="connsiteX11" fmla="*/ 235857 w 2286000"/>
              <a:gd name="connsiteY11" fmla="*/ 290286 h 1741714"/>
              <a:gd name="connsiteX12" fmla="*/ 254000 w 2286000"/>
              <a:gd name="connsiteY12" fmla="*/ 263071 h 1741714"/>
              <a:gd name="connsiteX13" fmla="*/ 308428 w 2286000"/>
              <a:gd name="connsiteY13" fmla="*/ 244929 h 1741714"/>
              <a:gd name="connsiteX14" fmla="*/ 344714 w 2286000"/>
              <a:gd name="connsiteY14" fmla="*/ 208643 h 1741714"/>
              <a:gd name="connsiteX15" fmla="*/ 417286 w 2286000"/>
              <a:gd name="connsiteY15" fmla="*/ 190500 h 1741714"/>
              <a:gd name="connsiteX16" fmla="*/ 426357 w 2286000"/>
              <a:gd name="connsiteY16" fmla="*/ 163286 h 1741714"/>
              <a:gd name="connsiteX17" fmla="*/ 462643 w 2286000"/>
              <a:gd name="connsiteY17" fmla="*/ 154214 h 1741714"/>
              <a:gd name="connsiteX18" fmla="*/ 562428 w 2286000"/>
              <a:gd name="connsiteY18" fmla="*/ 127000 h 1741714"/>
              <a:gd name="connsiteX19" fmla="*/ 625928 w 2286000"/>
              <a:gd name="connsiteY19" fmla="*/ 108857 h 1741714"/>
              <a:gd name="connsiteX20" fmla="*/ 689428 w 2286000"/>
              <a:gd name="connsiteY20" fmla="*/ 99786 h 1741714"/>
              <a:gd name="connsiteX21" fmla="*/ 807357 w 2286000"/>
              <a:gd name="connsiteY21" fmla="*/ 72571 h 1741714"/>
              <a:gd name="connsiteX22" fmla="*/ 879928 w 2286000"/>
              <a:gd name="connsiteY22" fmla="*/ 63500 h 1741714"/>
              <a:gd name="connsiteX23" fmla="*/ 997857 w 2286000"/>
              <a:gd name="connsiteY23" fmla="*/ 45357 h 1741714"/>
              <a:gd name="connsiteX24" fmla="*/ 1034143 w 2286000"/>
              <a:gd name="connsiteY24" fmla="*/ 36286 h 1741714"/>
              <a:gd name="connsiteX25" fmla="*/ 1115786 w 2286000"/>
              <a:gd name="connsiteY25" fmla="*/ 18143 h 1741714"/>
              <a:gd name="connsiteX26" fmla="*/ 1143000 w 2286000"/>
              <a:gd name="connsiteY26" fmla="*/ 9071 h 1741714"/>
              <a:gd name="connsiteX27" fmla="*/ 1224643 w 2286000"/>
              <a:gd name="connsiteY27" fmla="*/ 0 h 1741714"/>
              <a:gd name="connsiteX28" fmla="*/ 1741714 w 2286000"/>
              <a:gd name="connsiteY28" fmla="*/ 9071 h 1741714"/>
              <a:gd name="connsiteX29" fmla="*/ 1950357 w 2286000"/>
              <a:gd name="connsiteY29" fmla="*/ 36286 h 1741714"/>
              <a:gd name="connsiteX30" fmla="*/ 2186214 w 2286000"/>
              <a:gd name="connsiteY30" fmla="*/ 45357 h 1741714"/>
              <a:gd name="connsiteX31" fmla="*/ 2286000 w 2286000"/>
              <a:gd name="connsiteY31" fmla="*/ 54429 h 1741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286000" h="1741714">
                <a:moveTo>
                  <a:pt x="0" y="1741714"/>
                </a:moveTo>
                <a:cubicBezTo>
                  <a:pt x="3024" y="1442357"/>
                  <a:pt x="3820" y="1142969"/>
                  <a:pt x="9071" y="843643"/>
                </a:cubicBezTo>
                <a:cubicBezTo>
                  <a:pt x="9220" y="835144"/>
                  <a:pt x="18160" y="671217"/>
                  <a:pt x="27214" y="635000"/>
                </a:cubicBezTo>
                <a:cubicBezTo>
                  <a:pt x="30494" y="621881"/>
                  <a:pt x="40030" y="611144"/>
                  <a:pt x="45357" y="598714"/>
                </a:cubicBezTo>
                <a:cubicBezTo>
                  <a:pt x="49124" y="589925"/>
                  <a:pt x="50661" y="580289"/>
                  <a:pt x="54428" y="571500"/>
                </a:cubicBezTo>
                <a:cubicBezTo>
                  <a:pt x="59755" y="559070"/>
                  <a:pt x="67823" y="547876"/>
                  <a:pt x="72571" y="535214"/>
                </a:cubicBezTo>
                <a:cubicBezTo>
                  <a:pt x="76949" y="523541"/>
                  <a:pt x="78218" y="510917"/>
                  <a:pt x="81643" y="498929"/>
                </a:cubicBezTo>
                <a:cubicBezTo>
                  <a:pt x="89883" y="470088"/>
                  <a:pt x="97345" y="457055"/>
                  <a:pt x="108857" y="426357"/>
                </a:cubicBezTo>
                <a:cubicBezTo>
                  <a:pt x="112214" y="417404"/>
                  <a:pt x="111807" y="406489"/>
                  <a:pt x="117928" y="399143"/>
                </a:cubicBezTo>
                <a:cubicBezTo>
                  <a:pt x="127607" y="387528"/>
                  <a:pt x="142119" y="381000"/>
                  <a:pt x="154214" y="371929"/>
                </a:cubicBezTo>
                <a:cubicBezTo>
                  <a:pt x="175489" y="308106"/>
                  <a:pt x="143523" y="382619"/>
                  <a:pt x="199571" y="326571"/>
                </a:cubicBezTo>
                <a:cubicBezTo>
                  <a:pt x="247950" y="278192"/>
                  <a:pt x="163289" y="314475"/>
                  <a:pt x="235857" y="290286"/>
                </a:cubicBezTo>
                <a:cubicBezTo>
                  <a:pt x="241905" y="281214"/>
                  <a:pt x="244755" y="268849"/>
                  <a:pt x="254000" y="263071"/>
                </a:cubicBezTo>
                <a:cubicBezTo>
                  <a:pt x="270217" y="252935"/>
                  <a:pt x="308428" y="244929"/>
                  <a:pt x="308428" y="244929"/>
                </a:cubicBezTo>
                <a:cubicBezTo>
                  <a:pt x="319718" y="211062"/>
                  <a:pt x="309235" y="218319"/>
                  <a:pt x="344714" y="208643"/>
                </a:cubicBezTo>
                <a:cubicBezTo>
                  <a:pt x="368771" y="202082"/>
                  <a:pt x="417286" y="190500"/>
                  <a:pt x="417286" y="190500"/>
                </a:cubicBezTo>
                <a:cubicBezTo>
                  <a:pt x="420310" y="181429"/>
                  <a:pt x="418890" y="169259"/>
                  <a:pt x="426357" y="163286"/>
                </a:cubicBezTo>
                <a:cubicBezTo>
                  <a:pt x="436093" y="155497"/>
                  <a:pt x="451183" y="159125"/>
                  <a:pt x="462643" y="154214"/>
                </a:cubicBezTo>
                <a:cubicBezTo>
                  <a:pt x="547393" y="117892"/>
                  <a:pt x="395742" y="147835"/>
                  <a:pt x="562428" y="127000"/>
                </a:cubicBezTo>
                <a:cubicBezTo>
                  <a:pt x="585738" y="119231"/>
                  <a:pt x="600878" y="113412"/>
                  <a:pt x="625928" y="108857"/>
                </a:cubicBezTo>
                <a:cubicBezTo>
                  <a:pt x="646965" y="105032"/>
                  <a:pt x="668261" y="102810"/>
                  <a:pt x="689428" y="99786"/>
                </a:cubicBezTo>
                <a:cubicBezTo>
                  <a:pt x="734724" y="84687"/>
                  <a:pt x="743299" y="80578"/>
                  <a:pt x="807357" y="72571"/>
                </a:cubicBezTo>
                <a:lnTo>
                  <a:pt x="879928" y="63500"/>
                </a:lnTo>
                <a:cubicBezTo>
                  <a:pt x="919300" y="57875"/>
                  <a:pt x="958690" y="52269"/>
                  <a:pt x="997857" y="45357"/>
                </a:cubicBezTo>
                <a:cubicBezTo>
                  <a:pt x="1010135" y="43190"/>
                  <a:pt x="1021995" y="39089"/>
                  <a:pt x="1034143" y="36286"/>
                </a:cubicBezTo>
                <a:cubicBezTo>
                  <a:pt x="1061307" y="30017"/>
                  <a:pt x="1088740" y="24905"/>
                  <a:pt x="1115786" y="18143"/>
                </a:cubicBezTo>
                <a:cubicBezTo>
                  <a:pt x="1125063" y="15824"/>
                  <a:pt x="1133568" y="10643"/>
                  <a:pt x="1143000" y="9071"/>
                </a:cubicBezTo>
                <a:cubicBezTo>
                  <a:pt x="1170009" y="4569"/>
                  <a:pt x="1197429" y="3024"/>
                  <a:pt x="1224643" y="0"/>
                </a:cubicBezTo>
                <a:lnTo>
                  <a:pt x="1741714" y="9071"/>
                </a:lnTo>
                <a:cubicBezTo>
                  <a:pt x="1791208" y="10571"/>
                  <a:pt x="1912835" y="33472"/>
                  <a:pt x="1950357" y="36286"/>
                </a:cubicBezTo>
                <a:cubicBezTo>
                  <a:pt x="2028814" y="42170"/>
                  <a:pt x="2107595" y="42333"/>
                  <a:pt x="2186214" y="45357"/>
                </a:cubicBezTo>
                <a:cubicBezTo>
                  <a:pt x="2261688" y="56140"/>
                  <a:pt x="2228332" y="54429"/>
                  <a:pt x="2286000" y="54429"/>
                </a:cubicBezTo>
              </a:path>
            </a:pathLst>
          </a:custGeom>
          <a:ln>
            <a:solidFill>
              <a:schemeClr val="accent4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66019" y="292557"/>
            <a:ext cx="281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7933C"/>
                </a:solidFill>
                <a:latin typeface="+mj-lt"/>
              </a:rPr>
              <a:t>Refinement Trees</a:t>
            </a:r>
            <a:endParaRPr lang="en-US" sz="2400" b="1" dirty="0">
              <a:solidFill>
                <a:srgbClr val="77933C"/>
              </a:solidFill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0327" y="923383"/>
            <a:ext cx="510159" cy="415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51618" y="846555"/>
            <a:ext cx="2668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= Determined by types and examples.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1151616" y="1602165"/>
            <a:ext cx="365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= Possible shapes of programs.</a:t>
            </a:r>
            <a:endParaRPr lang="en-US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387889" y="2174306"/>
            <a:ext cx="2524335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Compute </a:t>
            </a:r>
            <a:r>
              <a:rPr lang="en-US" sz="2000" dirty="0" err="1" smtClean="0"/>
              <a:t>RTree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E-Guess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0383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8" grpId="0"/>
      <p:bldP spid="3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51" y="970551"/>
            <a:ext cx="7767054" cy="1683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3786" y="1478551"/>
            <a:ext cx="735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 (s)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0" y="662775"/>
            <a:ext cx="181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(Median</a:t>
            </a:r>
            <a:r>
              <a:rPr lang="en-US" sz="1400" dirty="0" smtClean="0"/>
              <a:t>: </a:t>
            </a:r>
            <a:r>
              <a:rPr lang="en-US" sz="1400" dirty="0" smtClean="0"/>
              <a:t>0.07s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7" name="Left Brace 6"/>
          <p:cNvSpPr/>
          <p:nvPr/>
        </p:nvSpPr>
        <p:spPr>
          <a:xfrm rot="16200000">
            <a:off x="1907814" y="2390781"/>
            <a:ext cx="181540" cy="70852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16200000">
            <a:off x="4409183" y="721204"/>
            <a:ext cx="210682" cy="404527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6709349" y="2582620"/>
            <a:ext cx="213089" cy="32485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6200000">
            <a:off x="7675081" y="2064459"/>
            <a:ext cx="210682" cy="136357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44320" y="2863334"/>
            <a:ext cx="70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Bool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91886" y="2871173"/>
            <a:ext cx="404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List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37162" y="2873483"/>
            <a:ext cx="56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Nat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98632" y="2878103"/>
            <a:ext cx="136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57200" y="3435684"/>
            <a:ext cx="8229600" cy="30212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Evaluation: 43 benchmarks tests.</a:t>
            </a:r>
          </a:p>
          <a:p>
            <a:pPr lvl="1"/>
            <a:r>
              <a:rPr lang="en-US" sz="2000" dirty="0" smtClean="0"/>
              <a:t>“Intro FP programs”: </a:t>
            </a:r>
            <a:r>
              <a:rPr lang="en-US" sz="2000" dirty="0" err="1" smtClean="0"/>
              <a:t>bools</a:t>
            </a:r>
            <a:r>
              <a:rPr lang="en-US" sz="2000" dirty="0" smtClean="0"/>
              <a:t>, lists, </a:t>
            </a:r>
            <a:r>
              <a:rPr lang="en-US" sz="2000" dirty="0" err="1" smtClean="0"/>
              <a:t>nats</a:t>
            </a:r>
            <a:r>
              <a:rPr lang="en-US" sz="2000" dirty="0" smtClean="0"/>
              <a:t>, and trees.</a:t>
            </a:r>
          </a:p>
          <a:p>
            <a:pPr lvl="1"/>
            <a:r>
              <a:rPr lang="en-US" sz="2000" i="1" dirty="0" smtClean="0"/>
              <a:t>Purpose of evaluation—exploration:</a:t>
            </a:r>
          </a:p>
          <a:p>
            <a:pPr lvl="2"/>
            <a:r>
              <a:rPr lang="en-US" sz="1800" dirty="0" smtClean="0"/>
              <a:t>What is the performance?</a:t>
            </a:r>
          </a:p>
          <a:p>
            <a:pPr lvl="2"/>
            <a:r>
              <a:rPr lang="en-US" sz="1800" dirty="0" smtClean="0"/>
              <a:t>How many examples are necessary to generate good results?</a:t>
            </a:r>
            <a:endParaRPr lang="en-US" sz="1800" i="1" dirty="0" smtClean="0"/>
          </a:p>
          <a:p>
            <a:pPr lvl="1"/>
            <a:r>
              <a:rPr lang="en-US" sz="2000" b="1" dirty="0" smtClean="0"/>
              <a:t>Median runtime: </a:t>
            </a:r>
            <a:r>
              <a:rPr lang="en-US" sz="2000" b="1" dirty="0" smtClean="0"/>
              <a:t>0.07s</a:t>
            </a:r>
            <a:r>
              <a:rPr lang="en-US" sz="2000" b="1" dirty="0" smtClean="0"/>
              <a:t>.</a:t>
            </a:r>
          </a:p>
          <a:p>
            <a:pPr lvl="1"/>
            <a:r>
              <a:rPr lang="en-US" sz="2000" b="1" dirty="0" smtClean="0"/>
              <a:t>Average #/examples: </a:t>
            </a:r>
            <a:r>
              <a:rPr lang="en-US" sz="2000" b="1" dirty="0" smtClean="0"/>
              <a:t>6.</a:t>
            </a:r>
            <a:endParaRPr lang="en-US" sz="2000" b="1" dirty="0" smtClean="0"/>
          </a:p>
          <a:p>
            <a:pPr lvl="1"/>
            <a:r>
              <a:rPr lang="en-US" sz="2000" b="1" dirty="0"/>
              <a:t>A</a:t>
            </a:r>
            <a:r>
              <a:rPr lang="en-US" sz="2000" b="1" dirty="0" smtClean="0"/>
              <a:t>verage program size: 13.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93428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87151" y="262888"/>
            <a:ext cx="8513014" cy="6332224"/>
            <a:chOff x="187151" y="376998"/>
            <a:chExt cx="8513014" cy="6332224"/>
          </a:xfrm>
        </p:grpSpPr>
        <p:grpSp>
          <p:nvGrpSpPr>
            <p:cNvPr id="19" name="Group 18"/>
            <p:cNvGrpSpPr/>
            <p:nvPr/>
          </p:nvGrpSpPr>
          <p:grpSpPr>
            <a:xfrm>
              <a:off x="187151" y="376998"/>
              <a:ext cx="8513014" cy="3160593"/>
              <a:chOff x="173786" y="662775"/>
              <a:chExt cx="8513014" cy="316059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73786" y="1478551"/>
                <a:ext cx="7352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Time (s)</a:t>
                </a:r>
                <a:endParaRPr 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858000" y="662775"/>
                <a:ext cx="18181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dirty="0" smtClean="0"/>
                  <a:t>(Median</a:t>
                </a:r>
                <a:r>
                  <a:rPr lang="en-US" sz="1400" dirty="0" smtClean="0"/>
                  <a:t>: 0.023s)</a:t>
                </a:r>
                <a:endParaRPr lang="en-US" sz="1400" dirty="0"/>
              </a:p>
            </p:txBody>
          </p:sp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57200" y="2793999"/>
                <a:ext cx="8229600" cy="102936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Synthesis in larger contexts is challenging!</a:t>
                </a:r>
                <a:endParaRPr lang="en-US" sz="1400" b="1" dirty="0" smtClean="0"/>
              </a:p>
              <a:p>
                <a:pPr lvl="1"/>
                <a:r>
                  <a:rPr lang="en-US" sz="2000" dirty="0" smtClean="0"/>
                  <a:t>Outs: equivalences, richer types, </a:t>
                </a:r>
                <a:r>
                  <a:rPr lang="en-US" sz="2000" i="1" dirty="0" smtClean="0"/>
                  <a:t>e.g., </a:t>
                </a:r>
                <a:r>
                  <a:rPr lang="en-US" sz="2000" dirty="0" smtClean="0"/>
                  <a:t>polymorphism.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93834" y="3537591"/>
              <a:ext cx="8499649" cy="3171631"/>
              <a:chOff x="187151" y="3537591"/>
              <a:chExt cx="8499649" cy="317163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9048" y="3876145"/>
                <a:ext cx="7673478" cy="1664677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187151" y="4612104"/>
                <a:ext cx="7352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#/ex.</a:t>
                </a:r>
                <a:endParaRPr 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363369" y="3537591"/>
                <a:ext cx="221915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dirty="0" smtClean="0"/>
                  <a:t>(Median</a:t>
                </a:r>
                <a:r>
                  <a:rPr lang="en-US" sz="1400" dirty="0" smtClean="0"/>
                  <a:t>: 6 examples)</a:t>
                </a:r>
                <a:endParaRPr lang="en-US" sz="1400" dirty="0"/>
              </a:p>
            </p:txBody>
          </p:sp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457200" y="5679853"/>
                <a:ext cx="8229600" cy="1029369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 smtClean="0"/>
                  <a:t>Reigning in #/examples requires additional info.</a:t>
                </a:r>
              </a:p>
              <a:p>
                <a:pPr lvl="1"/>
                <a:r>
                  <a:rPr lang="en-US" sz="2000" dirty="0" smtClean="0"/>
                  <a:t>Ex. taking advantage of the program being synthesized...</a:t>
                </a:r>
              </a:p>
            </p:txBody>
          </p:sp>
        </p:grp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31" y="589294"/>
            <a:ext cx="7729470" cy="167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90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01051" y="688543"/>
            <a:ext cx="8529054" cy="5480915"/>
            <a:chOff x="401051" y="817160"/>
            <a:chExt cx="8529054" cy="5480915"/>
          </a:xfrm>
        </p:grpSpPr>
        <p:sp>
          <p:nvSpPr>
            <p:cNvPr id="2" name="Rectangle 1"/>
            <p:cNvSpPr/>
            <p:nvPr/>
          </p:nvSpPr>
          <p:spPr>
            <a:xfrm>
              <a:off x="401051" y="1281317"/>
              <a:ext cx="8529054" cy="501675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rgbClr val="008000"/>
                  </a:solidFill>
                  <a:latin typeface="Consolas"/>
                  <a:cs typeface="Consolas"/>
                </a:rPr>
                <a:t>let </a:t>
              </a:r>
              <a:r>
                <a:rPr lang="en-US" sz="2000" b="1" dirty="0" err="1">
                  <a:solidFill>
                    <a:srgbClr val="008000"/>
                  </a:solidFill>
                  <a:latin typeface="Consolas"/>
                  <a:cs typeface="Consolas"/>
                </a:rPr>
                <a:t>arith</a:t>
              </a:r>
              <a:r>
                <a:rPr lang="en-US" sz="2000" b="1" dirty="0">
                  <a:solidFill>
                    <a:srgbClr val="008000"/>
                  </a:solidFill>
                  <a:latin typeface="Consolas"/>
                  <a:cs typeface="Consolas"/>
                </a:rPr>
                <a:t> </a:t>
              </a:r>
              <a:r>
                <a:rPr lang="en-US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: </a:t>
              </a:r>
              <a:r>
                <a:rPr lang="en-US" sz="2000" b="1" dirty="0" err="1">
                  <a:solidFill>
                    <a:srgbClr val="666666"/>
                  </a:solidFill>
                  <a:latin typeface="Consolas"/>
                  <a:cs typeface="Consolas"/>
                </a:rPr>
                <a:t>exp</a:t>
              </a:r>
              <a:r>
                <a:rPr lang="en-US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 -&gt; </a:t>
              </a:r>
              <a:r>
                <a:rPr lang="en-US" sz="2000" b="1" dirty="0" err="1">
                  <a:solidFill>
                    <a:srgbClr val="666666"/>
                  </a:solidFill>
                  <a:latin typeface="Consolas"/>
                  <a:cs typeface="Consolas"/>
                </a:rPr>
                <a:t>nat</a:t>
              </a:r>
              <a:r>
                <a:rPr lang="en-US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 =</a:t>
              </a:r>
            </a:p>
            <a:p>
              <a:r>
                <a:rPr lang="cs-CZ" sz="2000" dirty="0">
                  <a:latin typeface="Consolas"/>
                  <a:cs typeface="Consolas"/>
                </a:rPr>
                <a:t>  </a:t>
              </a:r>
              <a:r>
                <a:rPr lang="cs-CZ" sz="2000" b="1" dirty="0">
                  <a:solidFill>
                    <a:srgbClr val="008000"/>
                  </a:solidFill>
                  <a:latin typeface="Consolas"/>
                  <a:cs typeface="Consolas"/>
                </a:rPr>
                <a:t>let </a:t>
              </a:r>
              <a:r>
                <a:rPr lang="cs-CZ" sz="2000" b="1" dirty="0" err="1">
                  <a:solidFill>
                    <a:srgbClr val="008000"/>
                  </a:solidFill>
                  <a:latin typeface="Consolas"/>
                  <a:cs typeface="Consolas"/>
                </a:rPr>
                <a:t>rec</a:t>
              </a:r>
              <a:r>
                <a:rPr lang="cs-CZ" sz="2000" b="1" dirty="0">
                  <a:solidFill>
                    <a:srgbClr val="008000"/>
                  </a:solidFill>
                  <a:latin typeface="Consolas"/>
                  <a:cs typeface="Consolas"/>
                </a:rPr>
                <a:t> f1 </a:t>
              </a:r>
              <a:r>
                <a:rPr lang="cs-CZ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(e1:exp) : </a:t>
              </a:r>
              <a:r>
                <a:rPr lang="cs-CZ" sz="2000" b="1" dirty="0" err="1">
                  <a:solidFill>
                    <a:srgbClr val="666666"/>
                  </a:solidFill>
                  <a:latin typeface="Consolas"/>
                  <a:cs typeface="Consolas"/>
                </a:rPr>
                <a:t>nat</a:t>
              </a:r>
              <a:r>
                <a:rPr lang="cs-CZ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 =</a:t>
              </a:r>
            </a:p>
            <a:p>
              <a:r>
                <a:rPr lang="cs-CZ" sz="2000" dirty="0">
                  <a:latin typeface="Consolas"/>
                  <a:cs typeface="Consolas"/>
                </a:rPr>
                <a:t>    </a:t>
              </a:r>
              <a:r>
                <a:rPr lang="cs-CZ" sz="2000" b="1" dirty="0" err="1">
                  <a:solidFill>
                    <a:srgbClr val="008000"/>
                  </a:solidFill>
                  <a:latin typeface="Consolas"/>
                  <a:cs typeface="Consolas"/>
                </a:rPr>
                <a:t>match</a:t>
              </a:r>
              <a:r>
                <a:rPr lang="cs-CZ" sz="2000" b="1" dirty="0">
                  <a:solidFill>
                    <a:srgbClr val="008000"/>
                  </a:solidFill>
                  <a:latin typeface="Consolas"/>
                  <a:cs typeface="Consolas"/>
                </a:rPr>
                <a:t> e1 </a:t>
              </a:r>
              <a:r>
                <a:rPr lang="cs-CZ" sz="2000" b="1" dirty="0" err="1">
                  <a:solidFill>
                    <a:srgbClr val="008000"/>
                  </a:solidFill>
                  <a:latin typeface="Consolas"/>
                  <a:cs typeface="Consolas"/>
                </a:rPr>
                <a:t>with</a:t>
              </a:r>
              <a:endParaRPr lang="cs-CZ" sz="2000" b="1" dirty="0">
                <a:solidFill>
                  <a:srgbClr val="008000"/>
                </a:solidFill>
                <a:latin typeface="Consolas"/>
                <a:cs typeface="Consolas"/>
              </a:endParaRPr>
            </a:p>
            <a:p>
              <a:r>
                <a:rPr lang="cs-CZ" sz="2000" dirty="0">
                  <a:latin typeface="Consolas"/>
                  <a:cs typeface="Consolas"/>
                </a:rPr>
                <a:t>      </a:t>
              </a:r>
              <a:r>
                <a:rPr lang="cs-CZ" sz="2000" dirty="0">
                  <a:solidFill>
                    <a:srgbClr val="666666"/>
                  </a:solidFill>
                  <a:latin typeface="Consolas"/>
                  <a:cs typeface="Consolas"/>
                </a:rPr>
                <a:t>| </a:t>
              </a:r>
              <a:r>
                <a:rPr lang="cs-CZ" sz="2000" b="1" dirty="0" err="1">
                  <a:solidFill>
                    <a:srgbClr val="0000FF"/>
                  </a:solidFill>
                  <a:latin typeface="Consolas"/>
                  <a:cs typeface="Consolas"/>
                </a:rPr>
                <a:t>Const</a:t>
              </a:r>
              <a:r>
                <a:rPr lang="cs-CZ" sz="2000" b="1" dirty="0">
                  <a:solidFill>
                    <a:srgbClr val="0000FF"/>
                  </a:solidFill>
                  <a:latin typeface="Consolas"/>
                  <a:cs typeface="Consolas"/>
                </a:rPr>
                <a:t> </a:t>
              </a:r>
              <a:r>
                <a:rPr lang="cs-CZ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(n1) -&gt; n1</a:t>
              </a:r>
            </a:p>
            <a:p>
              <a:r>
                <a:rPr lang="is-IS" sz="2000" dirty="0">
                  <a:latin typeface="Consolas"/>
                  <a:cs typeface="Consolas"/>
                </a:rPr>
                <a:t>      </a:t>
              </a:r>
              <a:r>
                <a:rPr lang="is-IS" sz="2000" dirty="0">
                  <a:solidFill>
                    <a:srgbClr val="666666"/>
                  </a:solidFill>
                  <a:latin typeface="Consolas"/>
                  <a:cs typeface="Consolas"/>
                </a:rPr>
                <a:t>| </a:t>
              </a:r>
              <a:r>
                <a:rPr lang="is-IS" sz="2000" b="1" dirty="0">
                  <a:solidFill>
                    <a:srgbClr val="0000FF"/>
                  </a:solidFill>
                  <a:latin typeface="Consolas"/>
                  <a:cs typeface="Consolas"/>
                </a:rPr>
                <a:t>Sum </a:t>
              </a:r>
              <a:r>
                <a:rPr lang="is-IS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(e2, e3) -&gt; sum (f1 e2) (f1 e3)</a:t>
              </a:r>
            </a:p>
            <a:p>
              <a:r>
                <a:rPr lang="ro-RO" sz="2000" dirty="0">
                  <a:latin typeface="Consolas"/>
                  <a:cs typeface="Consolas"/>
                </a:rPr>
                <a:t>      </a:t>
              </a:r>
              <a:r>
                <a:rPr lang="ro-RO" sz="2000" dirty="0">
                  <a:solidFill>
                    <a:srgbClr val="666666"/>
                  </a:solidFill>
                  <a:latin typeface="Consolas"/>
                  <a:cs typeface="Consolas"/>
                </a:rPr>
                <a:t>| </a:t>
              </a:r>
              <a:r>
                <a:rPr lang="ro-RO" sz="2000" b="1" dirty="0">
                  <a:solidFill>
                    <a:srgbClr val="0000FF"/>
                  </a:solidFill>
                  <a:latin typeface="Consolas"/>
                  <a:cs typeface="Consolas"/>
                </a:rPr>
                <a:t>Prod </a:t>
              </a:r>
              <a:r>
                <a:rPr lang="ro-RO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(e2, e3) -&gt; mult (f1 e2) (f1 e3)</a:t>
              </a:r>
            </a:p>
            <a:p>
              <a:r>
                <a:rPr lang="en-US" sz="2000" dirty="0">
                  <a:latin typeface="Consolas"/>
                  <a:cs typeface="Consolas"/>
                </a:rPr>
                <a:t>      </a:t>
              </a:r>
              <a:r>
                <a:rPr lang="en-US" sz="2000" dirty="0">
                  <a:solidFill>
                    <a:srgbClr val="666666"/>
                  </a:solidFill>
                  <a:latin typeface="Consolas"/>
                  <a:cs typeface="Consolas"/>
                </a:rPr>
                <a:t>| </a:t>
              </a:r>
              <a:r>
                <a:rPr lang="en-US" sz="2000" b="1" dirty="0" err="1">
                  <a:solidFill>
                    <a:srgbClr val="0000FF"/>
                  </a:solidFill>
                  <a:latin typeface="Consolas"/>
                  <a:cs typeface="Consolas"/>
                </a:rPr>
                <a:t>Pred</a:t>
              </a:r>
              <a:r>
                <a:rPr lang="en-US" sz="2000" b="1" dirty="0">
                  <a:solidFill>
                    <a:srgbClr val="0000FF"/>
                  </a:solidFill>
                  <a:latin typeface="Consolas"/>
                  <a:cs typeface="Consolas"/>
                </a:rPr>
                <a:t> </a:t>
              </a:r>
              <a:r>
                <a:rPr lang="en-US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(e2) -&gt; (</a:t>
              </a:r>
              <a:r>
                <a:rPr lang="en-US" sz="2000" b="1" dirty="0">
                  <a:solidFill>
                    <a:srgbClr val="008000"/>
                  </a:solidFill>
                  <a:latin typeface="Consolas"/>
                  <a:cs typeface="Consolas"/>
                </a:rPr>
                <a:t>match f1 e2 with</a:t>
              </a:r>
            </a:p>
            <a:p>
              <a:r>
                <a:rPr lang="pt-BR" sz="2000" dirty="0">
                  <a:latin typeface="Consolas"/>
                  <a:cs typeface="Consolas"/>
                </a:rPr>
                <a:t>                        </a:t>
              </a:r>
              <a:r>
                <a:rPr lang="pt-BR" sz="2000" dirty="0">
                  <a:solidFill>
                    <a:srgbClr val="666666"/>
                  </a:solidFill>
                  <a:latin typeface="Consolas"/>
                  <a:cs typeface="Consolas"/>
                </a:rPr>
                <a:t>| </a:t>
              </a:r>
              <a:r>
                <a:rPr lang="pt-BR" sz="2000" b="1" dirty="0">
                  <a:solidFill>
                    <a:srgbClr val="0000FF"/>
                  </a:solidFill>
                  <a:latin typeface="Consolas"/>
                  <a:cs typeface="Consolas"/>
                </a:rPr>
                <a:t>O </a:t>
              </a:r>
              <a:r>
                <a:rPr lang="pt-BR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-&gt; 0</a:t>
              </a:r>
            </a:p>
            <a:p>
              <a:r>
                <a:rPr lang="pt-BR" sz="2000" dirty="0">
                  <a:latin typeface="Consolas"/>
                  <a:cs typeface="Consolas"/>
                </a:rPr>
                <a:t>                        </a:t>
              </a:r>
              <a:r>
                <a:rPr lang="pt-BR" sz="2000" dirty="0">
                  <a:solidFill>
                    <a:srgbClr val="666666"/>
                  </a:solidFill>
                  <a:latin typeface="Consolas"/>
                  <a:cs typeface="Consolas"/>
                </a:rPr>
                <a:t>| </a:t>
              </a:r>
              <a:r>
                <a:rPr lang="pt-BR" sz="2000" b="1" dirty="0" err="1">
                  <a:solidFill>
                    <a:srgbClr val="0000FF"/>
                  </a:solidFill>
                  <a:latin typeface="Consolas"/>
                  <a:cs typeface="Consolas"/>
                </a:rPr>
                <a:t>S</a:t>
              </a:r>
              <a:r>
                <a:rPr lang="pt-BR" sz="2000" b="1" dirty="0">
                  <a:solidFill>
                    <a:srgbClr val="0000FF"/>
                  </a:solidFill>
                  <a:latin typeface="Consolas"/>
                  <a:cs typeface="Consolas"/>
                </a:rPr>
                <a:t> </a:t>
              </a:r>
              <a:r>
                <a:rPr lang="pt-BR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(n1) -&gt; n1)</a:t>
              </a:r>
            </a:p>
            <a:p>
              <a:r>
                <a:rPr lang="en-US" sz="2000" dirty="0">
                  <a:latin typeface="Consolas"/>
                  <a:cs typeface="Consolas"/>
                </a:rPr>
                <a:t>      </a:t>
              </a:r>
              <a:r>
                <a:rPr lang="en-US" sz="2000" dirty="0">
                  <a:solidFill>
                    <a:srgbClr val="666666"/>
                  </a:solidFill>
                  <a:latin typeface="Consolas"/>
                  <a:cs typeface="Consolas"/>
                </a:rPr>
                <a:t>| </a:t>
              </a:r>
              <a:r>
                <a:rPr lang="en-US" sz="2000" b="1" dirty="0">
                  <a:solidFill>
                    <a:srgbClr val="0000FF"/>
                  </a:solidFill>
                  <a:latin typeface="Consolas"/>
                  <a:cs typeface="Consolas"/>
                </a:rPr>
                <a:t>Max </a:t>
              </a:r>
              <a:r>
                <a:rPr lang="en-US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(e2, e3) -&gt; (</a:t>
              </a:r>
              <a:r>
                <a:rPr lang="en-US" sz="2000" b="1" dirty="0">
                  <a:solidFill>
                    <a:srgbClr val="008000"/>
                  </a:solidFill>
                  <a:latin typeface="Consolas"/>
                  <a:cs typeface="Consolas"/>
                </a:rPr>
                <a:t>match compare </a:t>
              </a:r>
              <a:r>
                <a:rPr lang="en-US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(f1 e2) (f1 e3) </a:t>
              </a:r>
              <a:r>
                <a:rPr lang="en-US" sz="2000" b="1" dirty="0">
                  <a:solidFill>
                    <a:srgbClr val="008000"/>
                  </a:solidFill>
                  <a:latin typeface="Consolas"/>
                  <a:cs typeface="Consolas"/>
                </a:rPr>
                <a:t>with</a:t>
              </a:r>
            </a:p>
            <a:p>
              <a:r>
                <a:rPr lang="en-US" sz="2000" dirty="0">
                  <a:latin typeface="Consolas"/>
                  <a:cs typeface="Consolas"/>
                </a:rPr>
                <a:t>                           </a:t>
              </a:r>
              <a:r>
                <a:rPr lang="en-US" sz="2000" dirty="0">
                  <a:solidFill>
                    <a:srgbClr val="666666"/>
                  </a:solidFill>
                  <a:latin typeface="Consolas"/>
                  <a:cs typeface="Consolas"/>
                </a:rPr>
                <a:t>| </a:t>
              </a:r>
              <a:r>
                <a:rPr lang="en-US" sz="2000" b="1" dirty="0">
                  <a:solidFill>
                    <a:srgbClr val="0000FF"/>
                  </a:solidFill>
                  <a:latin typeface="Consolas"/>
                  <a:cs typeface="Consolas"/>
                </a:rPr>
                <a:t>LT </a:t>
              </a:r>
              <a:r>
                <a:rPr lang="en-US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-&gt; f1 e3</a:t>
              </a:r>
            </a:p>
            <a:p>
              <a:r>
                <a:rPr lang="en-US" sz="2000" dirty="0">
                  <a:latin typeface="Consolas"/>
                  <a:cs typeface="Consolas"/>
                </a:rPr>
                <a:t>                           </a:t>
              </a:r>
              <a:r>
                <a:rPr lang="en-US" sz="2000" dirty="0">
                  <a:solidFill>
                    <a:srgbClr val="666666"/>
                  </a:solidFill>
                  <a:latin typeface="Consolas"/>
                  <a:cs typeface="Consolas"/>
                </a:rPr>
                <a:t>| </a:t>
              </a:r>
              <a:r>
                <a:rPr lang="en-US" sz="2000" b="1" dirty="0">
                  <a:solidFill>
                    <a:srgbClr val="0000FF"/>
                  </a:solidFill>
                  <a:latin typeface="Consolas"/>
                  <a:cs typeface="Consolas"/>
                </a:rPr>
                <a:t>EQ </a:t>
              </a:r>
              <a:r>
                <a:rPr lang="en-US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-&gt; f1 e3</a:t>
              </a:r>
            </a:p>
            <a:p>
              <a:r>
                <a:rPr lang="en-US" sz="2000" dirty="0">
                  <a:latin typeface="Consolas"/>
                  <a:cs typeface="Consolas"/>
                </a:rPr>
                <a:t>                           </a:t>
              </a:r>
              <a:r>
                <a:rPr lang="en-US" sz="2000" dirty="0">
                  <a:solidFill>
                    <a:srgbClr val="666666"/>
                  </a:solidFill>
                  <a:latin typeface="Consolas"/>
                  <a:cs typeface="Consolas"/>
                </a:rPr>
                <a:t>| </a:t>
              </a:r>
              <a:r>
                <a:rPr lang="en-US" sz="2000" b="1" dirty="0">
                  <a:solidFill>
                    <a:srgbClr val="0000FF"/>
                  </a:solidFill>
                  <a:latin typeface="Consolas"/>
                  <a:cs typeface="Consolas"/>
                </a:rPr>
                <a:t>GT </a:t>
              </a:r>
              <a:r>
                <a:rPr lang="en-US" sz="2000" b="1" dirty="0">
                  <a:solidFill>
                    <a:srgbClr val="666666"/>
                  </a:solidFill>
                  <a:latin typeface="Consolas"/>
                  <a:cs typeface="Consolas"/>
                </a:rPr>
                <a:t>-&gt; f1 e2)</a:t>
              </a:r>
            </a:p>
            <a:p>
              <a:r>
                <a:rPr lang="en-US" sz="2000" dirty="0">
                  <a:latin typeface="Consolas"/>
                  <a:cs typeface="Consolas"/>
                </a:rPr>
                <a:t>  </a:t>
              </a:r>
              <a:r>
                <a:rPr lang="en-US" sz="2000" b="1" dirty="0">
                  <a:solidFill>
                    <a:srgbClr val="008000"/>
                  </a:solidFill>
                  <a:latin typeface="Consolas"/>
                  <a:cs typeface="Consolas"/>
                </a:rPr>
                <a:t>in</a:t>
              </a:r>
            </a:p>
            <a:p>
              <a:r>
                <a:rPr lang="en-US" sz="2000" dirty="0">
                  <a:latin typeface="Consolas"/>
                  <a:cs typeface="Consolas"/>
                </a:rPr>
                <a:t>    f1</a:t>
              </a:r>
            </a:p>
            <a:p>
              <a:r>
                <a:rPr lang="en-US" sz="2000" dirty="0">
                  <a:solidFill>
                    <a:srgbClr val="666666"/>
                  </a:solidFill>
                  <a:latin typeface="Consolas"/>
                  <a:cs typeface="Consolas"/>
                </a:rPr>
                <a:t>;;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815263" y="817160"/>
              <a:ext cx="3114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 smtClean="0"/>
                <a:t>(22 examples, size 47, 11s)</a:t>
              </a:r>
              <a:endParaRPr lang="en-US" sz="20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01051" y="861504"/>
              <a:ext cx="31148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Calculator interpreter.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2927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11" y="2421106"/>
            <a:ext cx="8246978" cy="2015788"/>
          </a:xfrm>
        </p:spPr>
        <p:txBody>
          <a:bodyPr>
            <a:no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Synthesize </a:t>
            </a:r>
            <a:r>
              <a:rPr lang="en-US" dirty="0" err="1" smtClean="0">
                <a:solidFill>
                  <a:srgbClr val="000000"/>
                </a:solidFill>
              </a:rPr>
              <a:t>progs</a:t>
            </a:r>
            <a:r>
              <a:rPr lang="en-US" dirty="0" smtClean="0">
                <a:solidFill>
                  <a:srgbClr val="000000"/>
                </a:solidFill>
              </a:rPr>
              <a:t>. w/ rich types.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T</a:t>
            </a:r>
            <a:r>
              <a:rPr lang="en-US" dirty="0" smtClean="0">
                <a:solidFill>
                  <a:srgbClr val="000000"/>
                </a:solidFill>
              </a:rPr>
              <a:t>ypes + </a:t>
            </a:r>
            <a:r>
              <a:rPr lang="en-US" dirty="0">
                <a:solidFill>
                  <a:srgbClr val="000000"/>
                </a:solidFill>
              </a:rPr>
              <a:t>proof theory </a:t>
            </a:r>
            <a:r>
              <a:rPr lang="en-US" dirty="0" smtClean="0">
                <a:solidFill>
                  <a:srgbClr val="000000"/>
                </a:solidFill>
              </a:rPr>
              <a:t>⇒ optimized search.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 err="1" smtClean="0">
                <a:solidFill>
                  <a:srgbClr val="000000"/>
                </a:solidFill>
              </a:rPr>
              <a:t>Metatheory</a:t>
            </a:r>
            <a:r>
              <a:rPr lang="en-US" dirty="0" smtClean="0">
                <a:solidFill>
                  <a:srgbClr val="000000"/>
                </a:solidFill>
              </a:rPr>
              <a:t> of synthesis with types.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89526" y="403612"/>
            <a:ext cx="6964948" cy="1446550"/>
            <a:chOff x="508000" y="147052"/>
            <a:chExt cx="6964948" cy="1446550"/>
          </a:xfrm>
        </p:grpSpPr>
        <p:sp>
          <p:nvSpPr>
            <p:cNvPr id="6" name="TextBox 5"/>
            <p:cNvSpPr txBox="1"/>
            <p:nvPr/>
          </p:nvSpPr>
          <p:spPr>
            <a:xfrm>
              <a:off x="1390316" y="601581"/>
              <a:ext cx="6082632" cy="64633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Type Theoretic </a:t>
              </a:r>
              <a:r>
                <a:rPr lang="en-US" sz="3600" b="1" dirty="0">
                  <a:solidFill>
                    <a:schemeClr val="bg1"/>
                  </a:solidFill>
                </a:rPr>
                <a:t>F</a:t>
              </a:r>
              <a:r>
                <a:rPr lang="en-US" sz="3600" b="1" dirty="0" smtClean="0">
                  <a:solidFill>
                    <a:schemeClr val="bg1"/>
                  </a:solidFill>
                </a:rPr>
                <a:t>oundations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508000" y="147052"/>
              <a:ext cx="88231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err="1" smtClean="0">
                  <a:solidFill>
                    <a:srgbClr val="000000"/>
                  </a:solidFill>
                </a:rPr>
                <a:t>λ</a:t>
              </a:r>
              <a:endParaRPr lang="en-US" sz="88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1621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22422" y="197346"/>
            <a:ext cx="7299156" cy="6001643"/>
            <a:chOff x="1243264" y="269041"/>
            <a:chExt cx="7299156" cy="6001643"/>
          </a:xfrm>
        </p:grpSpPr>
        <p:sp>
          <p:nvSpPr>
            <p:cNvPr id="4" name="Rectangle 3"/>
            <p:cNvSpPr/>
            <p:nvPr/>
          </p:nvSpPr>
          <p:spPr>
            <a:xfrm>
              <a:off x="1243264" y="269041"/>
              <a:ext cx="7299156" cy="60016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400" baseline="30000" dirty="0">
                  <a:solidFill>
                    <a:srgbClr val="0F7001"/>
                  </a:solidFill>
                  <a:latin typeface="Consolas"/>
                  <a:cs typeface="Consolas"/>
                </a:rPr>
                <a:t>let </a:t>
              </a:r>
              <a:r>
                <a:rPr lang="en-US" sz="2400" baseline="30000" dirty="0" err="1">
                  <a:solidFill>
                    <a:srgbClr val="000000"/>
                  </a:solidFill>
                  <a:latin typeface="Consolas"/>
                  <a:cs typeface="Consolas"/>
                </a:rPr>
                <a:t>fvs_large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: </a:t>
              </a:r>
              <a:r>
                <a:rPr lang="en-US" sz="2400" baseline="30000" dirty="0" err="1">
                  <a:solidFill>
                    <a:srgbClr val="000000"/>
                  </a:solidFill>
                  <a:latin typeface="Consolas"/>
                  <a:cs typeface="Consolas"/>
                </a:rPr>
                <a:t>exp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-&gt; </a:t>
              </a:r>
              <a:r>
                <a:rPr lang="en-US" sz="2400" baseline="30000" dirty="0">
                  <a:solidFill>
                    <a:srgbClr val="9E0031"/>
                  </a:solidFill>
                  <a:latin typeface="Consolas"/>
                  <a:cs typeface="Consolas"/>
                </a:rPr>
                <a:t>list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=</a:t>
              </a:r>
            </a:p>
            <a:p>
              <a:r>
                <a:rPr lang="cs-CZ" sz="2400" baseline="30000" dirty="0">
                  <a:solidFill>
                    <a:srgbClr val="0F7001"/>
                  </a:solidFill>
                  <a:latin typeface="Consolas"/>
                  <a:cs typeface="Consolas"/>
                </a:rPr>
                <a:t>  let </a:t>
              </a:r>
              <a:r>
                <a:rPr lang="cs-CZ" sz="2400" baseline="30000" dirty="0" err="1">
                  <a:solidFill>
                    <a:srgbClr val="0F7001"/>
                  </a:solidFill>
                  <a:latin typeface="Consolas"/>
                  <a:cs typeface="Consolas"/>
                </a:rPr>
                <a:t>rec</a:t>
              </a:r>
              <a:r>
                <a:rPr lang="cs-CZ" sz="2400" baseline="30000" dirty="0">
                  <a:solidFill>
                    <a:srgbClr val="0F7001"/>
                  </a:solidFill>
                  <a:latin typeface="Consolas"/>
                  <a:cs typeface="Consolas"/>
                </a:rPr>
                <a:t> </a:t>
              </a:r>
              <a:r>
                <a:rPr lang="cs-CZ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</a:t>
              </a:r>
              <a:r>
                <a:rPr lang="cs-CZ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cs-CZ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e1</a:t>
              </a:r>
              <a:r>
                <a:rPr lang="cs-CZ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:</a:t>
              </a:r>
              <a:r>
                <a:rPr lang="cs-CZ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exp</a:t>
              </a:r>
              <a:r>
                <a:rPr lang="cs-CZ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: </a:t>
              </a:r>
              <a:r>
                <a:rPr lang="cs-CZ" sz="2400" baseline="30000" dirty="0">
                  <a:solidFill>
                    <a:srgbClr val="9E0031"/>
                  </a:solidFill>
                  <a:latin typeface="Consolas"/>
                  <a:cs typeface="Consolas"/>
                </a:rPr>
                <a:t>list </a:t>
              </a:r>
              <a:r>
                <a:rPr lang="cs-CZ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=</a:t>
              </a:r>
            </a:p>
            <a:p>
              <a:r>
                <a:rPr lang="cs-CZ" sz="2400" baseline="30000" dirty="0">
                  <a:solidFill>
                    <a:srgbClr val="0F7001"/>
                  </a:solidFill>
                  <a:latin typeface="Consolas"/>
                  <a:cs typeface="Consolas"/>
                </a:rPr>
                <a:t>    </a:t>
              </a:r>
              <a:r>
                <a:rPr lang="cs-CZ" sz="2400" baseline="30000" dirty="0" err="1">
                  <a:solidFill>
                    <a:srgbClr val="0F7001"/>
                  </a:solidFill>
                  <a:latin typeface="Consolas"/>
                  <a:cs typeface="Consolas"/>
                </a:rPr>
                <a:t>match</a:t>
              </a:r>
              <a:r>
                <a:rPr lang="cs-CZ" sz="2400" baseline="30000" dirty="0">
                  <a:solidFill>
                    <a:srgbClr val="0F7001"/>
                  </a:solidFill>
                  <a:latin typeface="Consolas"/>
                  <a:cs typeface="Consolas"/>
                </a:rPr>
                <a:t> </a:t>
              </a:r>
              <a:r>
                <a:rPr lang="cs-CZ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e1 </a:t>
              </a:r>
              <a:r>
                <a:rPr lang="cs-CZ" sz="2400" baseline="30000" dirty="0" err="1">
                  <a:solidFill>
                    <a:srgbClr val="0F7001"/>
                  </a:solidFill>
                  <a:latin typeface="Consolas"/>
                  <a:cs typeface="Consolas"/>
                </a:rPr>
                <a:t>with</a:t>
              </a:r>
              <a:endParaRPr lang="cs-CZ" sz="2400" baseline="30000" dirty="0">
                <a:solidFill>
                  <a:srgbClr val="0F7001"/>
                </a:solidFill>
                <a:latin typeface="Consolas"/>
                <a:cs typeface="Consolas"/>
              </a:endParaRPr>
            </a:p>
            <a:p>
              <a:r>
                <a:rPr lang="ro-RO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     | </a:t>
              </a:r>
              <a:r>
                <a:rPr lang="ro-RO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Unit </a:t>
              </a:r>
              <a:r>
                <a:rPr lang="ro-RO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-&gt; </a:t>
              </a:r>
              <a:r>
                <a:rPr lang="ro-RO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Nil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     | </a:t>
              </a:r>
              <a:r>
                <a:rPr lang="en-US" sz="2400" baseline="30000" dirty="0" err="1">
                  <a:solidFill>
                    <a:srgbClr val="0000FF"/>
                  </a:solidFill>
                  <a:latin typeface="Consolas"/>
                  <a:cs typeface="Consolas"/>
                </a:rPr>
                <a:t>BVar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n1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-&gt; 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Cons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n1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, 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Nil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     | </a:t>
              </a:r>
              <a:r>
                <a:rPr lang="en-US" sz="2400" baseline="30000" dirty="0" err="1">
                  <a:solidFill>
                    <a:srgbClr val="0000FF"/>
                  </a:solidFill>
                  <a:latin typeface="Consolas"/>
                  <a:cs typeface="Consolas"/>
                </a:rPr>
                <a:t>FVar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n1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-&gt; 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Nil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     | 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Lam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n1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,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e2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-&gt;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e2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     | 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App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e2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,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e3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-&gt;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append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e2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e3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     | 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Pair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e2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,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e3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-&gt;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append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e2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e3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     | </a:t>
              </a:r>
              <a:r>
                <a:rPr lang="en-US" sz="2400" baseline="30000" dirty="0" err="1">
                  <a:solidFill>
                    <a:srgbClr val="0000FF"/>
                  </a:solidFill>
                  <a:latin typeface="Consolas"/>
                  <a:cs typeface="Consolas"/>
                </a:rPr>
                <a:t>Fst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e2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-&gt;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e2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     | </a:t>
              </a:r>
              <a:r>
                <a:rPr lang="en-US" sz="2400" baseline="30000" dirty="0" err="1">
                  <a:solidFill>
                    <a:srgbClr val="0000FF"/>
                  </a:solidFill>
                  <a:latin typeface="Consolas"/>
                  <a:cs typeface="Consolas"/>
                </a:rPr>
                <a:t>Snd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e2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-&gt;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e2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     | </a:t>
              </a:r>
              <a:r>
                <a:rPr lang="en-US" sz="2400" baseline="30000" dirty="0" err="1">
                  <a:solidFill>
                    <a:srgbClr val="0000FF"/>
                  </a:solidFill>
                  <a:latin typeface="Consolas"/>
                  <a:cs typeface="Consolas"/>
                </a:rPr>
                <a:t>Inl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e2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-&gt;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e2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     | </a:t>
              </a:r>
              <a:r>
                <a:rPr lang="en-US" sz="2400" baseline="30000" dirty="0" err="1">
                  <a:solidFill>
                    <a:srgbClr val="0000FF"/>
                  </a:solidFill>
                  <a:latin typeface="Consolas"/>
                  <a:cs typeface="Consolas"/>
                </a:rPr>
                <a:t>Inr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e2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-&gt;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e2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     | 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Match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e2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,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n1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,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e3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,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n2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,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e4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-</a:t>
              </a:r>
              <a:r>
                <a:rPr lang="en-US" sz="2400" baseline="300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&gt;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</a:t>
              </a:r>
              <a:r>
                <a:rPr lang="en-US" sz="24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       </a:t>
              </a:r>
              <a:r>
                <a:rPr lang="en-US" sz="2400" baseline="300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F7001"/>
                  </a:solidFill>
                  <a:latin typeface="Consolas"/>
                  <a:cs typeface="Consolas"/>
                </a:rPr>
                <a:t>match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e2 </a:t>
              </a:r>
              <a:r>
                <a:rPr lang="en-US" sz="2400" baseline="30000" dirty="0" smtClean="0">
                  <a:solidFill>
                    <a:srgbClr val="0F7001"/>
                  </a:solidFill>
                  <a:latin typeface="Consolas"/>
                  <a:cs typeface="Consolas"/>
                </a:rPr>
                <a:t>with</a:t>
              </a:r>
              <a:endParaRPr lang="en-US" sz="2400" baseline="30000" dirty="0" smtClean="0">
                <a:solidFill>
                  <a:srgbClr val="535353"/>
                </a:solidFill>
                <a:latin typeface="Consolas"/>
                <a:cs typeface="Consolas"/>
              </a:endParaRPr>
            </a:p>
            <a:p>
              <a:r>
                <a:rPr lang="en-US" sz="2400" baseline="300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           | </a:t>
              </a:r>
              <a:r>
                <a:rPr lang="en-US" sz="2400" baseline="30000" dirty="0" smtClean="0">
                  <a:solidFill>
                    <a:srgbClr val="0000FF"/>
                  </a:solidFill>
                  <a:latin typeface="Consolas"/>
                  <a:cs typeface="Consolas"/>
                </a:rPr>
                <a:t>Nil </a:t>
              </a:r>
              <a:r>
                <a:rPr lang="en-US" sz="2400" baseline="300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-&gt; </a:t>
              </a:r>
              <a:r>
                <a:rPr lang="en-US" sz="2400" baseline="30000" dirty="0" smtClean="0">
                  <a:solidFill>
                    <a:srgbClr val="000000"/>
                  </a:solidFill>
                  <a:latin typeface="Consolas"/>
                  <a:cs typeface="Consolas"/>
                </a:rPr>
                <a:t>append </a:t>
              </a:r>
              <a:r>
                <a:rPr lang="en-US" sz="2400" baseline="300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 smtClean="0">
                  <a:solidFill>
                    <a:srgbClr val="000000"/>
                  </a:solidFill>
                  <a:latin typeface="Consolas"/>
                  <a:cs typeface="Consolas"/>
                </a:rPr>
                <a:t>f1 e3</a:t>
              </a:r>
              <a:r>
                <a:rPr lang="en-US" sz="2400" baseline="300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) (</a:t>
              </a:r>
              <a:r>
                <a:rPr lang="en-US" sz="2400" baseline="30000" dirty="0" smtClean="0">
                  <a:solidFill>
                    <a:srgbClr val="000000"/>
                  </a:solidFill>
                  <a:latin typeface="Consolas"/>
                  <a:cs typeface="Consolas"/>
                </a:rPr>
                <a:t>f1 e4</a:t>
              </a:r>
              <a:r>
                <a:rPr lang="en-US" sz="2400" baseline="300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)</a:t>
              </a:r>
            </a:p>
            <a:p>
              <a:r>
                <a:rPr lang="en-US" sz="2400" baseline="300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           | 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Cons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n3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,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l1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-</a:t>
              </a:r>
              <a:r>
                <a:rPr lang="en-US" sz="2400" baseline="300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&gt;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</a:t>
              </a:r>
              <a:r>
                <a:rPr lang="en-US" sz="24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           </a:t>
              </a:r>
              <a:r>
                <a:rPr lang="en-US" sz="2400" baseline="30000" dirty="0" smtClean="0">
                  <a:solidFill>
                    <a:srgbClr val="0000FF"/>
                  </a:solidFill>
                  <a:latin typeface="Consolas"/>
                  <a:cs typeface="Consolas"/>
                </a:rPr>
                <a:t>Cons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n3</a:t>
              </a:r>
              <a:r>
                <a:rPr lang="en-US" sz="2400" baseline="300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,</a:t>
              </a:r>
              <a:r>
                <a:rPr lang="en-US" sz="24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 </a:t>
              </a:r>
              <a:r>
                <a:rPr lang="en-US" sz="2400" baseline="30000" dirty="0" smtClean="0">
                  <a:solidFill>
                    <a:srgbClr val="000000"/>
                  </a:solidFill>
                  <a:latin typeface="Consolas"/>
                  <a:cs typeface="Consolas"/>
                </a:rPr>
                <a:t>append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</a:t>
              </a:r>
              <a:r>
                <a:rPr lang="en-US" sz="2400" baseline="30000" dirty="0" smtClean="0">
                  <a:solidFill>
                    <a:srgbClr val="000000"/>
                  </a:solidFill>
                  <a:latin typeface="Consolas"/>
                  <a:cs typeface="Consolas"/>
                </a:rPr>
                <a:t>e3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</a:t>
              </a:r>
              <a:r>
                <a:rPr lang="en-US" sz="2400" baseline="300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e4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)))</a:t>
              </a:r>
              <a:endParaRPr lang="en-US" sz="2400" dirty="0" smtClean="0">
                <a:solidFill>
                  <a:srgbClr val="666666"/>
                </a:solidFill>
                <a:latin typeface="Consolas"/>
                <a:cs typeface="Consolas"/>
              </a:endParaRP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</a:t>
              </a:r>
              <a:r>
                <a:rPr lang="en-US" sz="2400" baseline="300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     | </a:t>
              </a:r>
              <a:r>
                <a:rPr lang="en-US" sz="2400" baseline="30000" dirty="0" err="1">
                  <a:solidFill>
                    <a:srgbClr val="0000FF"/>
                  </a:solidFill>
                  <a:latin typeface="Consolas"/>
                  <a:cs typeface="Consolas"/>
                </a:rPr>
                <a:t>Const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n1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-&gt; 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Nil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      | </a:t>
              </a:r>
              <a:r>
                <a:rPr lang="en-US" sz="2400" baseline="30000" dirty="0" err="1">
                  <a:solidFill>
                    <a:srgbClr val="0000FF"/>
                  </a:solidFill>
                  <a:latin typeface="Consolas"/>
                  <a:cs typeface="Consolas"/>
                </a:rPr>
                <a:t>Binop</a:t>
              </a:r>
              <a:r>
                <a:rPr lang="en-US" sz="2400" baseline="30000" dirty="0">
                  <a:solidFill>
                    <a:srgbClr val="0000FF"/>
                  </a:solidFill>
                  <a:latin typeface="Consolas"/>
                  <a:cs typeface="Consolas"/>
                </a:rPr>
                <a:t>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e2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,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b1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,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e3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-&gt; 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append 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e2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 (</a:t>
              </a:r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 e3</a:t>
              </a:r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)</a:t>
              </a:r>
            </a:p>
            <a:p>
              <a:r>
                <a:rPr lang="en-US" sz="2400" baseline="30000" dirty="0">
                  <a:solidFill>
                    <a:srgbClr val="0F7001"/>
                  </a:solidFill>
                  <a:latin typeface="Consolas"/>
                  <a:cs typeface="Consolas"/>
                </a:rPr>
                <a:t>  in</a:t>
              </a:r>
            </a:p>
            <a:p>
              <a:r>
                <a:rPr lang="en-US" sz="2400" baseline="30000" dirty="0">
                  <a:solidFill>
                    <a:srgbClr val="000000"/>
                  </a:solidFill>
                  <a:latin typeface="Consolas"/>
                  <a:cs typeface="Consolas"/>
                </a:rPr>
                <a:t>f1</a:t>
              </a:r>
            </a:p>
            <a:p>
              <a:r>
                <a:rPr lang="en-US" sz="2400" baseline="30000" dirty="0">
                  <a:solidFill>
                    <a:srgbClr val="535353"/>
                  </a:solidFill>
                  <a:latin typeface="Consolas"/>
                  <a:cs typeface="Consolas"/>
                </a:rPr>
                <a:t>;</a:t>
              </a:r>
              <a:r>
                <a:rPr lang="en-US" sz="2400" baseline="30000" dirty="0" smtClean="0">
                  <a:solidFill>
                    <a:srgbClr val="535353"/>
                  </a:solidFill>
                  <a:latin typeface="Consolas"/>
                  <a:cs typeface="Consolas"/>
                </a:rPr>
                <a:t>;</a:t>
              </a:r>
              <a:endParaRPr lang="en-US" sz="2400" dirty="0">
                <a:solidFill>
                  <a:srgbClr val="666666"/>
                </a:solidFill>
                <a:latin typeface="Consolas"/>
                <a:cs typeface="Consola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721684" y="310340"/>
              <a:ext cx="28207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Free variable collector for a lambda calculus.</a:t>
              </a:r>
              <a:endParaRPr lang="en-US" sz="20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026525" y="1047794"/>
              <a:ext cx="35158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 smtClean="0"/>
                <a:t>(31 examples, </a:t>
              </a:r>
              <a:r>
                <a:rPr lang="en-US" sz="2000" b="1" dirty="0" smtClean="0"/>
                <a:t>size 75</a:t>
              </a:r>
              <a:r>
                <a:rPr lang="en-US" sz="2000" dirty="0" smtClean="0"/>
                <a:t>, 3.9s)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1568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7632" y="586159"/>
            <a:ext cx="8408737" cy="5632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  <a:latin typeface="Consolas"/>
                <a:cs typeface="Consolas"/>
              </a:rPr>
              <a:t>let </a:t>
            </a:r>
            <a:r>
              <a:rPr lang="en-US" sz="2400" b="1" dirty="0" err="1">
                <a:solidFill>
                  <a:srgbClr val="008000"/>
                </a:solidFill>
                <a:latin typeface="Consolas"/>
                <a:cs typeface="Consolas"/>
              </a:rPr>
              <a:t>list_pairwise_swap</a:t>
            </a:r>
            <a:r>
              <a:rPr lang="en-US" sz="2400" b="1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400" b="1" dirty="0">
                <a:solidFill>
                  <a:srgbClr val="666666"/>
                </a:solidFill>
                <a:latin typeface="Consolas"/>
                <a:cs typeface="Consolas"/>
              </a:rPr>
              <a:t>: </a:t>
            </a:r>
            <a:r>
              <a:rPr lang="en-US" sz="2400" b="1" dirty="0">
                <a:solidFill>
                  <a:srgbClr val="B00040"/>
                </a:solidFill>
                <a:latin typeface="Consolas"/>
                <a:cs typeface="Consolas"/>
              </a:rPr>
              <a:t>list </a:t>
            </a:r>
            <a:r>
              <a:rPr lang="en-US" sz="2400" b="1" dirty="0">
                <a:solidFill>
                  <a:srgbClr val="666666"/>
                </a:solidFill>
                <a:latin typeface="Consolas"/>
                <a:cs typeface="Consolas"/>
              </a:rPr>
              <a:t>-&gt; </a:t>
            </a:r>
            <a:r>
              <a:rPr lang="en-US" sz="2400" b="1" dirty="0">
                <a:solidFill>
                  <a:srgbClr val="B00040"/>
                </a:solidFill>
                <a:latin typeface="Consolas"/>
                <a:cs typeface="Consolas"/>
              </a:rPr>
              <a:t>list </a:t>
            </a:r>
            <a:r>
              <a:rPr lang="en-US" sz="2400" b="1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</a:p>
          <a:p>
            <a:r>
              <a:rPr lang="cs-CZ" sz="2400" dirty="0">
                <a:latin typeface="Consolas"/>
                <a:cs typeface="Consolas"/>
              </a:rPr>
              <a:t>  </a:t>
            </a:r>
            <a:r>
              <a:rPr lang="cs-CZ" sz="2400" b="1" dirty="0">
                <a:solidFill>
                  <a:srgbClr val="008000"/>
                </a:solidFill>
                <a:latin typeface="Consolas"/>
                <a:cs typeface="Consolas"/>
              </a:rPr>
              <a:t>let </a:t>
            </a:r>
            <a:r>
              <a:rPr lang="cs-CZ" sz="2400" b="1" dirty="0" err="1">
                <a:solidFill>
                  <a:srgbClr val="008000"/>
                </a:solidFill>
                <a:latin typeface="Consolas"/>
                <a:cs typeface="Consolas"/>
              </a:rPr>
              <a:t>rec</a:t>
            </a:r>
            <a:r>
              <a:rPr lang="cs-CZ" sz="2400" b="1" dirty="0">
                <a:solidFill>
                  <a:srgbClr val="008000"/>
                </a:solidFill>
                <a:latin typeface="Consolas"/>
                <a:cs typeface="Consolas"/>
              </a:rPr>
              <a:t> f1 </a:t>
            </a:r>
            <a:r>
              <a:rPr lang="cs-CZ" sz="2400" b="1" dirty="0">
                <a:solidFill>
                  <a:srgbClr val="666666"/>
                </a:solidFill>
                <a:latin typeface="Consolas"/>
                <a:cs typeface="Consolas"/>
              </a:rPr>
              <a:t>(l1:</a:t>
            </a:r>
            <a:r>
              <a:rPr lang="cs-CZ" sz="2400" b="1" dirty="0">
                <a:solidFill>
                  <a:srgbClr val="B00040"/>
                </a:solidFill>
                <a:latin typeface="Consolas"/>
                <a:cs typeface="Consolas"/>
              </a:rPr>
              <a:t>list</a:t>
            </a:r>
            <a:r>
              <a:rPr lang="cs-CZ" sz="2400" b="1" dirty="0">
                <a:solidFill>
                  <a:srgbClr val="666666"/>
                </a:solidFill>
                <a:latin typeface="Consolas"/>
                <a:cs typeface="Consolas"/>
              </a:rPr>
              <a:t>) : </a:t>
            </a:r>
            <a:r>
              <a:rPr lang="cs-CZ" sz="2400" b="1" dirty="0">
                <a:solidFill>
                  <a:srgbClr val="B00040"/>
                </a:solidFill>
                <a:latin typeface="Consolas"/>
                <a:cs typeface="Consolas"/>
              </a:rPr>
              <a:t>list </a:t>
            </a:r>
            <a:r>
              <a:rPr lang="cs-CZ" sz="2400" b="1" dirty="0">
                <a:solidFill>
                  <a:srgbClr val="666666"/>
                </a:solidFill>
                <a:latin typeface="Consolas"/>
                <a:cs typeface="Consolas"/>
              </a:rPr>
              <a:t>=</a:t>
            </a:r>
          </a:p>
          <a:p>
            <a:r>
              <a:rPr lang="cs-CZ" sz="2400" dirty="0">
                <a:latin typeface="Consolas"/>
                <a:cs typeface="Consolas"/>
              </a:rPr>
              <a:t>    </a:t>
            </a:r>
            <a:r>
              <a:rPr lang="cs-CZ" sz="2400" b="1" dirty="0" err="1">
                <a:solidFill>
                  <a:srgbClr val="008000"/>
                </a:solidFill>
                <a:latin typeface="Consolas"/>
                <a:cs typeface="Consolas"/>
              </a:rPr>
              <a:t>match</a:t>
            </a:r>
            <a:r>
              <a:rPr lang="cs-CZ" sz="2400" b="1" dirty="0">
                <a:solidFill>
                  <a:srgbClr val="008000"/>
                </a:solidFill>
                <a:latin typeface="Consolas"/>
                <a:cs typeface="Consolas"/>
              </a:rPr>
              <a:t> l1 </a:t>
            </a:r>
            <a:r>
              <a:rPr lang="cs-CZ" sz="2400" b="1" dirty="0" err="1">
                <a:solidFill>
                  <a:srgbClr val="008000"/>
                </a:solidFill>
                <a:latin typeface="Consolas"/>
                <a:cs typeface="Consolas"/>
              </a:rPr>
              <a:t>with</a:t>
            </a:r>
            <a:endParaRPr lang="cs-CZ" sz="2400" b="1" dirty="0">
              <a:solidFill>
                <a:srgbClr val="008000"/>
              </a:solidFill>
              <a:latin typeface="Consolas"/>
              <a:cs typeface="Consolas"/>
            </a:endParaRPr>
          </a:p>
          <a:p>
            <a:r>
              <a:rPr lang="cs-CZ" sz="2400" dirty="0">
                <a:latin typeface="Consolas"/>
                <a:cs typeface="Consolas"/>
              </a:rPr>
              <a:t>      </a:t>
            </a:r>
            <a:r>
              <a:rPr lang="cs-CZ" sz="2400" dirty="0">
                <a:solidFill>
                  <a:srgbClr val="666666"/>
                </a:solidFill>
                <a:latin typeface="Consolas"/>
                <a:cs typeface="Consolas"/>
              </a:rPr>
              <a:t>| </a:t>
            </a:r>
            <a:r>
              <a:rPr lang="cs-CZ" sz="2400" b="1" dirty="0">
                <a:solidFill>
                  <a:srgbClr val="0000FF"/>
                </a:solidFill>
                <a:latin typeface="Consolas"/>
                <a:cs typeface="Consolas"/>
              </a:rPr>
              <a:t>Nil </a:t>
            </a:r>
            <a:r>
              <a:rPr lang="cs-CZ" sz="2400" b="1" dirty="0">
                <a:solidFill>
                  <a:srgbClr val="666666"/>
                </a:solidFill>
                <a:latin typeface="Consolas"/>
                <a:cs typeface="Consolas"/>
              </a:rPr>
              <a:t>-&gt; </a:t>
            </a:r>
            <a:r>
              <a:rPr lang="cs-CZ" sz="2400" b="1" dirty="0">
                <a:solidFill>
                  <a:srgbClr val="008000"/>
                </a:solidFill>
                <a:latin typeface="Consolas"/>
                <a:cs typeface="Consolas"/>
              </a:rPr>
              <a:t>[]</a:t>
            </a:r>
          </a:p>
          <a:p>
            <a:r>
              <a:rPr lang="en-US" sz="2400" dirty="0">
                <a:latin typeface="Consolas"/>
                <a:cs typeface="Consolas"/>
              </a:rPr>
              <a:t>      </a:t>
            </a:r>
            <a:r>
              <a:rPr lang="en-US" sz="2400" dirty="0">
                <a:solidFill>
                  <a:srgbClr val="666666"/>
                </a:solidFill>
                <a:latin typeface="Consolas"/>
                <a:cs typeface="Consolas"/>
              </a:rPr>
              <a:t>| </a:t>
            </a:r>
            <a:r>
              <a:rPr lang="en-US" sz="2400" b="1" dirty="0">
                <a:solidFill>
                  <a:srgbClr val="0000FF"/>
                </a:solidFill>
                <a:latin typeface="Consolas"/>
                <a:cs typeface="Consolas"/>
              </a:rPr>
              <a:t>Cons </a:t>
            </a:r>
            <a:r>
              <a:rPr lang="en-US" sz="2400" b="1" dirty="0">
                <a:solidFill>
                  <a:srgbClr val="666666"/>
                </a:solidFill>
                <a:latin typeface="Consolas"/>
                <a:cs typeface="Consolas"/>
              </a:rPr>
              <a:t>(n1, l2) -</a:t>
            </a:r>
            <a:r>
              <a:rPr lang="en-US" sz="2400" b="1" dirty="0" smtClean="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</a:p>
          <a:p>
            <a:r>
              <a:rPr lang="en-US" sz="2400" b="1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lang="en-US" sz="2400" b="1" dirty="0" smtClean="0">
                <a:solidFill>
                  <a:srgbClr val="666666"/>
                </a:solidFill>
                <a:latin typeface="Consolas"/>
                <a:cs typeface="Consolas"/>
              </a:rPr>
              <a:t>       (</a:t>
            </a:r>
            <a:r>
              <a:rPr lang="en-US" sz="2400" b="1" dirty="0">
                <a:solidFill>
                  <a:srgbClr val="008000"/>
                </a:solidFill>
                <a:latin typeface="Consolas"/>
                <a:cs typeface="Consolas"/>
              </a:rPr>
              <a:t>match f1 l2 with</a:t>
            </a:r>
          </a:p>
          <a:p>
            <a:r>
              <a:rPr lang="en-US" sz="2400" dirty="0" smtClean="0">
                <a:solidFill>
                  <a:srgbClr val="666666"/>
                </a:solidFill>
                <a:latin typeface="Consolas"/>
                <a:cs typeface="Consolas"/>
              </a:rPr>
              <a:t>          | </a:t>
            </a:r>
            <a:r>
              <a:rPr lang="en-US" sz="2400" b="1" dirty="0">
                <a:solidFill>
                  <a:srgbClr val="0000FF"/>
                </a:solidFill>
                <a:latin typeface="Consolas"/>
                <a:cs typeface="Consolas"/>
              </a:rPr>
              <a:t>Nil </a:t>
            </a:r>
            <a:r>
              <a:rPr lang="en-US" sz="2400" b="1" dirty="0">
                <a:solidFill>
                  <a:srgbClr val="666666"/>
                </a:solidFill>
                <a:latin typeface="Consolas"/>
                <a:cs typeface="Consolas"/>
              </a:rPr>
              <a:t>-</a:t>
            </a:r>
            <a:r>
              <a:rPr lang="en-US" sz="2400" b="1" dirty="0" smtClean="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</a:p>
          <a:p>
            <a:r>
              <a:rPr lang="en-US" sz="2400" b="1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lang="en-US" sz="2400" b="1" dirty="0" smtClean="0">
                <a:solidFill>
                  <a:srgbClr val="666666"/>
                </a:solidFill>
                <a:latin typeface="Consolas"/>
                <a:cs typeface="Consolas"/>
              </a:rPr>
              <a:t>           (</a:t>
            </a:r>
            <a:r>
              <a:rPr lang="en-US" sz="2400" b="1" dirty="0">
                <a:solidFill>
                  <a:srgbClr val="008000"/>
                </a:solidFill>
                <a:latin typeface="Consolas"/>
                <a:cs typeface="Consolas"/>
              </a:rPr>
              <a:t>match l2 with</a:t>
            </a:r>
          </a:p>
          <a:p>
            <a:r>
              <a:rPr lang="en-US" sz="2400" dirty="0" smtClean="0">
                <a:solidFill>
                  <a:srgbClr val="666666"/>
                </a:solidFill>
                <a:latin typeface="Consolas"/>
                <a:cs typeface="Consolas"/>
              </a:rPr>
              <a:t>              | </a:t>
            </a:r>
            <a:r>
              <a:rPr lang="en-US" sz="2400" b="1" dirty="0">
                <a:solidFill>
                  <a:srgbClr val="0000FF"/>
                </a:solidFill>
                <a:latin typeface="Consolas"/>
                <a:cs typeface="Consolas"/>
              </a:rPr>
              <a:t>Nil </a:t>
            </a:r>
            <a:r>
              <a:rPr lang="en-US" sz="2400" b="1" dirty="0">
                <a:solidFill>
                  <a:srgbClr val="666666"/>
                </a:solidFill>
                <a:latin typeface="Consolas"/>
                <a:cs typeface="Consolas"/>
              </a:rPr>
              <a:t>-&gt; </a:t>
            </a:r>
            <a:r>
              <a:rPr lang="en-US" sz="2400" b="1" dirty="0">
                <a:solidFill>
                  <a:srgbClr val="008000"/>
                </a:solidFill>
                <a:latin typeface="Consolas"/>
                <a:cs typeface="Consolas"/>
              </a:rPr>
              <a:t>[]</a:t>
            </a:r>
          </a:p>
          <a:p>
            <a:r>
              <a:rPr lang="en-US" sz="2400" dirty="0" smtClean="0">
                <a:solidFill>
                  <a:srgbClr val="666666"/>
                </a:solidFill>
                <a:latin typeface="Consolas"/>
                <a:cs typeface="Consolas"/>
              </a:rPr>
              <a:t>              | </a:t>
            </a:r>
            <a:r>
              <a:rPr lang="en-US" sz="2400" b="1" dirty="0">
                <a:solidFill>
                  <a:srgbClr val="0000FF"/>
                </a:solidFill>
                <a:latin typeface="Consolas"/>
                <a:cs typeface="Consolas"/>
              </a:rPr>
              <a:t>Cons </a:t>
            </a:r>
            <a:r>
              <a:rPr lang="en-US" sz="2400" b="1" dirty="0">
                <a:solidFill>
                  <a:srgbClr val="666666"/>
                </a:solidFill>
                <a:latin typeface="Consolas"/>
                <a:cs typeface="Consolas"/>
              </a:rPr>
              <a:t>(n2, l3) -</a:t>
            </a:r>
            <a:r>
              <a:rPr lang="en-US" sz="2400" b="1" dirty="0" smtClean="0">
                <a:solidFill>
                  <a:srgbClr val="666666"/>
                </a:solidFill>
                <a:latin typeface="Consolas"/>
                <a:cs typeface="Consolas"/>
              </a:rPr>
              <a:t>&gt;</a:t>
            </a:r>
          </a:p>
          <a:p>
            <a:r>
              <a:rPr lang="en-US" sz="2400" b="1" dirty="0">
                <a:solidFill>
                  <a:srgbClr val="666666"/>
                </a:solidFill>
                <a:latin typeface="Consolas"/>
                <a:cs typeface="Consolas"/>
              </a:rPr>
              <a:t> </a:t>
            </a:r>
            <a:r>
              <a:rPr lang="en-US" sz="2400" b="1" dirty="0" smtClean="0">
                <a:solidFill>
                  <a:srgbClr val="666666"/>
                </a:solidFill>
                <a:latin typeface="Consolas"/>
                <a:cs typeface="Consolas"/>
              </a:rPr>
              <a:t>                 </a:t>
            </a:r>
            <a:r>
              <a:rPr lang="en-US" sz="2400" b="1" dirty="0" smtClean="0">
                <a:solidFill>
                  <a:srgbClr val="0000FF"/>
                </a:solidFill>
                <a:latin typeface="Consolas"/>
                <a:cs typeface="Consolas"/>
              </a:rPr>
              <a:t>Cons </a:t>
            </a:r>
            <a:r>
              <a:rPr lang="en-US" sz="2400" b="1" dirty="0">
                <a:solidFill>
                  <a:srgbClr val="666666"/>
                </a:solidFill>
                <a:latin typeface="Consolas"/>
                <a:cs typeface="Consolas"/>
              </a:rPr>
              <a:t>(n2</a:t>
            </a:r>
            <a:r>
              <a:rPr lang="en-US" sz="2400" b="1" dirty="0" smtClean="0">
                <a:solidFill>
                  <a:srgbClr val="666666"/>
                </a:solidFill>
                <a:latin typeface="Consolas"/>
                <a:cs typeface="Consolas"/>
              </a:rPr>
              <a:t>, </a:t>
            </a:r>
            <a:r>
              <a:rPr lang="en-US" sz="2400" b="1" dirty="0" smtClean="0">
                <a:solidFill>
                  <a:srgbClr val="0000FF"/>
                </a:solidFill>
                <a:latin typeface="Consolas"/>
                <a:cs typeface="Consolas"/>
              </a:rPr>
              <a:t>Cons </a:t>
            </a:r>
            <a:r>
              <a:rPr lang="en-US" sz="2400" dirty="0" smtClean="0">
                <a:solidFill>
                  <a:srgbClr val="666666"/>
                </a:solidFill>
                <a:latin typeface="Consolas"/>
                <a:cs typeface="Consolas"/>
              </a:rPr>
              <a:t>(</a:t>
            </a:r>
            <a:r>
              <a:rPr lang="en-US" sz="2400" dirty="0">
                <a:solidFill>
                  <a:srgbClr val="666666"/>
                </a:solidFill>
                <a:latin typeface="Consolas"/>
                <a:cs typeface="Consolas"/>
              </a:rPr>
              <a:t>n1</a:t>
            </a:r>
            <a:r>
              <a:rPr lang="en-US" sz="2400" dirty="0" smtClean="0">
                <a:solidFill>
                  <a:srgbClr val="666666"/>
                </a:solidFill>
                <a:latin typeface="Consolas"/>
                <a:cs typeface="Consolas"/>
              </a:rPr>
              <a:t>,</a:t>
            </a:r>
            <a:r>
              <a:rPr lang="en-US" sz="2400" dirty="0" smtClean="0">
                <a:latin typeface="Consolas"/>
                <a:cs typeface="Consolas"/>
              </a:rPr>
              <a:t> f1 l3</a:t>
            </a:r>
            <a:r>
              <a:rPr lang="en-US" sz="2400" dirty="0">
                <a:solidFill>
                  <a:srgbClr val="666666"/>
                </a:solidFill>
                <a:latin typeface="Consolas"/>
                <a:cs typeface="Consolas"/>
              </a:rPr>
              <a:t>)))</a:t>
            </a:r>
          </a:p>
          <a:p>
            <a:r>
              <a:rPr lang="en-US" sz="2400" dirty="0" smtClean="0">
                <a:solidFill>
                  <a:srgbClr val="666666"/>
                </a:solidFill>
                <a:latin typeface="Consolas"/>
                <a:cs typeface="Consolas"/>
              </a:rPr>
              <a:t>          | </a:t>
            </a:r>
            <a:r>
              <a:rPr lang="en-US" sz="2400" b="1" dirty="0">
                <a:solidFill>
                  <a:srgbClr val="0000FF"/>
                </a:solidFill>
                <a:latin typeface="Consolas"/>
                <a:cs typeface="Consolas"/>
              </a:rPr>
              <a:t>Cons </a:t>
            </a:r>
            <a:r>
              <a:rPr lang="en-US" sz="2400" b="1" dirty="0">
                <a:solidFill>
                  <a:srgbClr val="666666"/>
                </a:solidFill>
                <a:latin typeface="Consolas"/>
                <a:cs typeface="Consolas"/>
              </a:rPr>
              <a:t>(n2, l3) -&gt; </a:t>
            </a:r>
            <a:r>
              <a:rPr lang="en-US" sz="2400" b="1" dirty="0">
                <a:solidFill>
                  <a:srgbClr val="008000"/>
                </a:solidFill>
                <a:latin typeface="Consolas"/>
                <a:cs typeface="Consolas"/>
              </a:rPr>
              <a:t>[]</a:t>
            </a:r>
            <a:r>
              <a:rPr lang="en-US" sz="2400" b="1" dirty="0">
                <a:solidFill>
                  <a:srgbClr val="666666"/>
                </a:solidFill>
                <a:latin typeface="Consolas"/>
                <a:cs typeface="Consolas"/>
              </a:rPr>
              <a:t>)</a:t>
            </a:r>
          </a:p>
          <a:p>
            <a:r>
              <a:rPr lang="en-US" sz="2400" dirty="0">
                <a:latin typeface="Consolas"/>
                <a:cs typeface="Consolas"/>
              </a:rPr>
              <a:t>  </a:t>
            </a:r>
            <a:r>
              <a:rPr lang="en-US" sz="2400" b="1" dirty="0">
                <a:solidFill>
                  <a:srgbClr val="008000"/>
                </a:solidFill>
                <a:latin typeface="Consolas"/>
                <a:cs typeface="Consolas"/>
              </a:rPr>
              <a:t>in</a:t>
            </a:r>
          </a:p>
          <a:p>
            <a:r>
              <a:rPr lang="en-US" sz="2400" dirty="0">
                <a:latin typeface="Consolas"/>
                <a:cs typeface="Consolas"/>
              </a:rPr>
              <a:t>    f1</a:t>
            </a:r>
          </a:p>
          <a:p>
            <a:r>
              <a:rPr lang="en-US" sz="2400" dirty="0">
                <a:solidFill>
                  <a:srgbClr val="666666"/>
                </a:solidFill>
                <a:latin typeface="Consolas"/>
                <a:cs typeface="Consolas"/>
              </a:rPr>
              <a:t>;;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4050632" y="1470528"/>
            <a:ext cx="681789" cy="588210"/>
          </a:xfrm>
          <a:prstGeom prst="wedgeRectCallout">
            <a:avLst>
              <a:gd name="adj1" fmla="val -75654"/>
              <a:gd name="adj2" fmla="val 12992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??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721265" y="2094195"/>
            <a:ext cx="2553788" cy="12003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nsolas"/>
                <a:cs typeface="Consolas"/>
              </a:rPr>
              <a:t>f1 l2</a:t>
            </a:r>
            <a:r>
              <a:rPr lang="en-US" sz="2400" dirty="0"/>
              <a:t> ≡</a:t>
            </a:r>
          </a:p>
          <a:p>
            <a:pPr algn="ctr"/>
            <a:r>
              <a:rPr lang="en-US" sz="2400" dirty="0"/>
              <a:t> </a:t>
            </a:r>
            <a:r>
              <a:rPr lang="en-US" sz="2400" dirty="0" smtClean="0"/>
              <a:t>“Does </a:t>
            </a:r>
            <a:r>
              <a:rPr lang="en-US" sz="2400" dirty="0">
                <a:latin typeface="Consolas"/>
                <a:cs typeface="Consolas"/>
              </a:rPr>
              <a:t>l2</a:t>
            </a:r>
            <a:r>
              <a:rPr lang="en-US" sz="2400" dirty="0"/>
              <a:t> </a:t>
            </a:r>
            <a:r>
              <a:rPr lang="en-US" sz="2400" dirty="0" smtClean="0"/>
              <a:t>have</a:t>
            </a:r>
          </a:p>
          <a:p>
            <a:pPr algn="ctr"/>
            <a:r>
              <a:rPr lang="en-US" sz="2400" dirty="0" smtClean="0"/>
              <a:t>even length?”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265947" y="5186947"/>
            <a:ext cx="6223001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Console"/>
                <a:cs typeface="Lucida Console"/>
              </a:rPr>
              <a:t>Ex</a:t>
            </a:r>
            <a:r>
              <a:rPr lang="en-US" sz="2400" dirty="0">
                <a:latin typeface="Lucida Console"/>
                <a:cs typeface="Lucida Console"/>
              </a:rPr>
              <a:t>. [0, 1, 0, 1] </a:t>
            </a:r>
            <a:r>
              <a:rPr lang="en-US" sz="2400" dirty="0" smtClean="0"/>
              <a:t>⇒ </a:t>
            </a:r>
            <a:r>
              <a:rPr lang="en-US" sz="2400" dirty="0" smtClean="0">
                <a:latin typeface="Lucida Console"/>
                <a:cs typeface="Lucida Console"/>
              </a:rPr>
              <a:t>[</a:t>
            </a:r>
            <a:r>
              <a:rPr lang="en-US" sz="2400" dirty="0">
                <a:latin typeface="Lucida Console"/>
                <a:cs typeface="Lucida Console"/>
              </a:rPr>
              <a:t>1, 0, 1, 0]</a:t>
            </a:r>
          </a:p>
          <a:p>
            <a:pPr algn="ctr"/>
            <a:r>
              <a:rPr lang="en-US" sz="2400" dirty="0">
                <a:latin typeface="Lucida Console"/>
                <a:cs typeface="Lucida Console"/>
              </a:rPr>
              <a:t>[0, 1, 0] </a:t>
            </a:r>
            <a:r>
              <a:rPr lang="en-US" sz="2400" dirty="0"/>
              <a:t>⇒</a:t>
            </a:r>
            <a:r>
              <a:rPr lang="en-US" sz="2400" dirty="0" smtClean="0">
                <a:latin typeface="Lucida Console"/>
                <a:cs typeface="Lucida Console"/>
              </a:rPr>
              <a:t> </a:t>
            </a:r>
            <a:r>
              <a:rPr lang="en-US" sz="2400" dirty="0">
                <a:latin typeface="Lucida Console"/>
                <a:cs typeface="Lucida Console"/>
              </a:rPr>
              <a:t>[</a:t>
            </a:r>
            <a:r>
              <a:rPr lang="en-US" sz="2400" dirty="0" smtClean="0">
                <a:latin typeface="Lucida Console"/>
                <a:cs typeface="Lucida Console"/>
              </a:rPr>
              <a:t>]</a:t>
            </a:r>
            <a:endParaRPr lang="en-US" sz="2400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67235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8043" y="346348"/>
            <a:ext cx="43619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+mj-lt"/>
              </a:rPr>
              <a:t>Next Steps for </a:t>
            </a:r>
            <a:r>
              <a:rPr lang="en-US" sz="2800" b="1" dirty="0" smtClean="0">
                <a:solidFill>
                  <a:schemeClr val="accent1"/>
                </a:solidFill>
                <a:latin typeface="+mj-lt"/>
              </a:rPr>
              <a:t>Program Synthesis</a:t>
            </a:r>
            <a:r>
              <a:rPr lang="en-US" sz="2800" b="1" dirty="0" smtClean="0">
                <a:latin typeface="+mj-lt"/>
              </a:rPr>
              <a:t> with </a:t>
            </a: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Types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3460"/>
            <a:ext cx="8229600" cy="448968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Synthesis with richer types</a:t>
            </a:r>
          </a:p>
          <a:p>
            <a:pPr marL="914400" lvl="1" indent="-514350"/>
            <a:r>
              <a:rPr lang="en-US" i="1" dirty="0" smtClean="0">
                <a:solidFill>
                  <a:schemeClr val="tx2"/>
                </a:solidFill>
              </a:rPr>
              <a:t>Linearity, refinements, dependency, ...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</a:t>
            </a:r>
            <a:r>
              <a:rPr lang="en-US" dirty="0" smtClean="0"/>
              <a:t>dditional forms of specification</a:t>
            </a:r>
          </a:p>
          <a:p>
            <a:pPr marL="914400" lvl="1" indent="-514350"/>
            <a:r>
              <a:rPr lang="en-US" i="1" dirty="0" smtClean="0">
                <a:solidFill>
                  <a:srgbClr val="1F497D"/>
                </a:solidFill>
              </a:rPr>
              <a:t>Constraints, solvers, ...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Enumeration modulo equivalences</a:t>
            </a:r>
          </a:p>
          <a:p>
            <a:pPr marL="914400" lvl="1" indent="-514350"/>
            <a:r>
              <a:rPr lang="en-US" i="1" dirty="0" smtClean="0">
                <a:solidFill>
                  <a:srgbClr val="1F497D"/>
                </a:solidFill>
              </a:rPr>
              <a:t>The biggest bottleneck...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Further Applications</a:t>
            </a:r>
          </a:p>
          <a:p>
            <a:pPr marL="914400" lvl="1" indent="-514350"/>
            <a:r>
              <a:rPr lang="en-US" i="1" dirty="0" smtClean="0">
                <a:solidFill>
                  <a:srgbClr val="1F497D"/>
                </a:solidFill>
              </a:rPr>
              <a:t>From general-purpose synthesis to assistance...</a:t>
            </a:r>
            <a:endParaRPr lang="en-US" i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4605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155700" y="1170956"/>
            <a:ext cx="2540000" cy="3177878"/>
            <a:chOff x="1765300" y="1170956"/>
            <a:chExt cx="2540000" cy="317787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3575" y="1170956"/>
              <a:ext cx="2139950" cy="2674938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765300" y="3887169"/>
              <a:ext cx="254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Steve </a:t>
              </a:r>
              <a:r>
                <a:rPr lang="en-US" sz="2400" dirty="0" err="1" smtClean="0"/>
                <a:t>Zdancewic</a:t>
              </a:r>
              <a:endParaRPr lang="en-US" sz="2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64363" y="821716"/>
            <a:ext cx="4337445" cy="2139950"/>
            <a:chOff x="4331731" y="1610453"/>
            <a:chExt cx="4337445" cy="21399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1731" y="1610453"/>
              <a:ext cx="2139950" cy="213995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471681" y="2272225"/>
              <a:ext cx="21974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David Walker</a:t>
              </a:r>
            </a:p>
            <a:p>
              <a:pPr algn="ctr"/>
              <a:r>
                <a:rPr lang="en-US" sz="2400" dirty="0" smtClean="0"/>
                <a:t>(Princeton)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610227" y="4659406"/>
            <a:ext cx="3238500" cy="1219200"/>
            <a:chOff x="1155700" y="4806459"/>
            <a:chExt cx="3238500" cy="1219200"/>
          </a:xfrm>
        </p:grpSpPr>
        <p:sp>
          <p:nvSpPr>
            <p:cNvPr id="7" name="TextBox 6"/>
            <p:cNvSpPr txBox="1"/>
            <p:nvPr/>
          </p:nvSpPr>
          <p:spPr>
            <a:xfrm>
              <a:off x="2374900" y="5115544"/>
              <a:ext cx="2019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/>
                <a:t>Rohan</a:t>
              </a:r>
              <a:r>
                <a:rPr lang="en-US" sz="2400" dirty="0" smtClean="0"/>
                <a:t> Shah</a:t>
              </a:r>
              <a:endParaRPr lang="en-US" sz="24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5700" y="4806459"/>
              <a:ext cx="1219200" cy="121920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440947" y="3277084"/>
            <a:ext cx="2540000" cy="3058750"/>
            <a:chOff x="4812631" y="3308838"/>
            <a:chExt cx="2540000" cy="3058750"/>
          </a:xfrm>
        </p:grpSpPr>
        <p:sp>
          <p:nvSpPr>
            <p:cNvPr id="6" name="TextBox 5"/>
            <p:cNvSpPr txBox="1"/>
            <p:nvPr/>
          </p:nvSpPr>
          <p:spPr>
            <a:xfrm>
              <a:off x="4812631" y="3308838"/>
              <a:ext cx="2540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Jonathan </a:t>
              </a:r>
              <a:r>
                <a:rPr lang="en-US" sz="2400" dirty="0" err="1" smtClean="0"/>
                <a:t>Frankle</a:t>
              </a:r>
              <a:endParaRPr lang="en-US" sz="2400" dirty="0" smtClean="0"/>
            </a:p>
            <a:p>
              <a:pPr algn="ctr"/>
              <a:r>
                <a:rPr lang="en-US" sz="2400" dirty="0" smtClean="0"/>
                <a:t>(Princeton, UW)</a:t>
              </a:r>
              <a:endParaRPr lang="en-US" sz="2400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l="4416" t="5527" r="31040" b="34088"/>
            <a:stretch/>
          </p:blipFill>
          <p:spPr>
            <a:xfrm>
              <a:off x="5247226" y="4139835"/>
              <a:ext cx="1598771" cy="2227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460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V="1">
            <a:off x="365325" y="4212931"/>
            <a:ext cx="8350288" cy="347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55643" y="4768227"/>
            <a:ext cx="6158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/>
                <a:cs typeface="Lucida Console"/>
              </a:rPr>
              <a:t>http://</a:t>
            </a:r>
            <a:r>
              <a:rPr lang="en-US" sz="2400" dirty="0" err="1" smtClean="0">
                <a:latin typeface="Lucida Console"/>
                <a:cs typeface="Lucida Console"/>
              </a:rPr>
              <a:t>www.cis.upenn.edu</a:t>
            </a:r>
            <a:r>
              <a:rPr lang="en-US" sz="2400" dirty="0" smtClean="0">
                <a:latin typeface="Lucida Console"/>
                <a:cs typeface="Lucida Console"/>
              </a:rPr>
              <a:t>/~</a:t>
            </a:r>
            <a:r>
              <a:rPr lang="en-US" sz="2400" dirty="0" err="1" smtClean="0">
                <a:latin typeface="Lucida Console"/>
                <a:cs typeface="Lucida Console"/>
              </a:rPr>
              <a:t>posera</a:t>
            </a:r>
            <a:endParaRPr lang="en-US" sz="2400" dirty="0" smtClean="0">
              <a:latin typeface="Lucida Console"/>
              <a:cs typeface="Lucida Console"/>
            </a:endParaRPr>
          </a:p>
          <a:p>
            <a:r>
              <a:rPr lang="en-US" sz="2400" dirty="0" err="1" smtClean="0">
                <a:latin typeface="Lucida Console"/>
                <a:cs typeface="Lucida Console"/>
              </a:rPr>
              <a:t>posera@cis.upenn.edu</a:t>
            </a:r>
            <a:endParaRPr lang="en-US" sz="2400" dirty="0">
              <a:latin typeface="Lucida Console"/>
              <a:cs typeface="Lucida Consol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96288" y="5684026"/>
            <a:ext cx="2035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+mj-lt"/>
                <a:cs typeface="Lucida Console"/>
              </a:rPr>
              <a:t>Thanks!</a:t>
            </a:r>
            <a:endParaRPr lang="en-US" sz="4000" b="1" dirty="0">
              <a:latin typeface="+mj-lt"/>
              <a:cs typeface="Lucida Console"/>
            </a:endParaRPr>
          </a:p>
        </p:txBody>
      </p:sp>
      <p:pic>
        <p:nvPicPr>
          <p:cNvPr id="8" name="Picture 7" descr="plclub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129" y="3828974"/>
            <a:ext cx="808233" cy="939253"/>
          </a:xfrm>
          <a:prstGeom prst="rect">
            <a:avLst/>
          </a:prstGeom>
        </p:spPr>
      </p:pic>
      <p:pic>
        <p:nvPicPr>
          <p:cNvPr id="10" name="Picture 9" descr="unnam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3" t="19557" r="16244" b="45022"/>
          <a:stretch/>
        </p:blipFill>
        <p:spPr>
          <a:xfrm>
            <a:off x="6589331" y="4768227"/>
            <a:ext cx="2190031" cy="830997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574841"/>
            <a:ext cx="8229600" cy="315494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US" sz="4800" b="1" dirty="0" err="1">
                <a:latin typeface="+mj-lt"/>
              </a:rPr>
              <a:t>Typechecking</a:t>
            </a:r>
            <a:r>
              <a:rPr lang="en-US" sz="4800" b="1" dirty="0">
                <a:latin typeface="+mj-lt"/>
              </a:rPr>
              <a:t> ⇒ </a:t>
            </a:r>
            <a:r>
              <a:rPr lang="en-US" sz="4800" b="1" dirty="0" smtClean="0">
                <a:latin typeface="+mj-lt"/>
              </a:rPr>
              <a:t>Synthesis</a:t>
            </a:r>
          </a:p>
          <a:p>
            <a:r>
              <a:rPr lang="en-US" dirty="0" smtClean="0"/>
              <a:t>Thesis (in less than a week...?)</a:t>
            </a:r>
          </a:p>
          <a:p>
            <a:pPr lvl="1"/>
            <a:r>
              <a:rPr lang="en-US" sz="2400" dirty="0" smtClean="0">
                <a:latin typeface="Lucida Console"/>
                <a:cs typeface="Lucida Console"/>
                <a:hlinkClick r:id="rId4"/>
              </a:rPr>
              <a:t>https://github.com/psosera/thesis</a:t>
            </a:r>
            <a:endParaRPr lang="en-US" sz="2400" dirty="0" smtClean="0">
              <a:latin typeface="Lucida Console"/>
              <a:cs typeface="Lucida Console"/>
            </a:endParaRPr>
          </a:p>
          <a:p>
            <a:r>
              <a:rPr lang="en-US" dirty="0" smtClean="0"/>
              <a:t>Myth source code and examples</a:t>
            </a:r>
          </a:p>
          <a:p>
            <a:pPr lvl="1"/>
            <a:r>
              <a:rPr lang="en-US" sz="2400" dirty="0" smtClean="0">
                <a:latin typeface="Lucida Console"/>
                <a:cs typeface="Lucida Console"/>
                <a:hlinkClick r:id="rId5"/>
              </a:rPr>
              <a:t>https</a:t>
            </a:r>
            <a:r>
              <a:rPr lang="en-US" sz="2400" dirty="0" smtClean="0">
                <a:latin typeface="Lucida Console"/>
                <a:cs typeface="Lucida Console"/>
                <a:hlinkClick r:id="rId5"/>
              </a:rPr>
              <a:t>://github.com/psosera/myth</a:t>
            </a:r>
            <a:endParaRPr lang="en-US" sz="2400" dirty="0" smtClean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428466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0284689"/>
              </p:ext>
            </p:extLst>
          </p:nvPr>
        </p:nvGraphicFramePr>
        <p:xfrm>
          <a:off x="166688" y="852487"/>
          <a:ext cx="8810625" cy="5545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8313" y="391353"/>
            <a:ext cx="820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7933C"/>
                </a:solidFill>
                <a:latin typeface="+mj-lt"/>
              </a:rPr>
              <a:t>“Pruning the Search Space”</a:t>
            </a:r>
            <a:endParaRPr lang="en-US" sz="2400" b="1" dirty="0">
              <a:solidFill>
                <a:srgbClr val="77933C"/>
              </a:solidFill>
              <a:latin typeface="+mj-lt"/>
            </a:endParaRPr>
          </a:p>
        </p:txBody>
      </p:sp>
      <p:sp>
        <p:nvSpPr>
          <p:cNvPr id="2" name="Rectangular Callout 1"/>
          <p:cNvSpPr/>
          <p:nvPr/>
        </p:nvSpPr>
        <p:spPr>
          <a:xfrm>
            <a:off x="5181600" y="304800"/>
            <a:ext cx="2921000" cy="820806"/>
          </a:xfrm>
          <a:prstGeom prst="wedgeRectCallout">
            <a:avLst>
              <a:gd name="adj1" fmla="val 57448"/>
              <a:gd name="adj2" fmla="val 777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1,949,031,274</a:t>
            </a:r>
          </a:p>
          <a:p>
            <a:pPr algn="ctr"/>
            <a:r>
              <a:rPr lang="en-US" sz="2400" dirty="0" smtClean="0"/>
              <a:t> </a:t>
            </a:r>
            <a:r>
              <a:rPr lang="en-US" sz="2400" dirty="0" err="1"/>
              <a:t>U</a:t>
            </a:r>
            <a:r>
              <a:rPr lang="en-US" sz="2400" dirty="0" err="1" smtClean="0"/>
              <a:t>ntyped</a:t>
            </a:r>
            <a:r>
              <a:rPr lang="en-US" sz="2400" dirty="0" smtClean="0"/>
              <a:t> Programs</a:t>
            </a:r>
            <a:endParaRPr lang="en-US" sz="2400" dirty="0"/>
          </a:p>
        </p:txBody>
      </p:sp>
      <p:sp>
        <p:nvSpPr>
          <p:cNvPr id="5" name="Rectangular Callout 4"/>
          <p:cNvSpPr/>
          <p:nvPr/>
        </p:nvSpPr>
        <p:spPr>
          <a:xfrm>
            <a:off x="5295900" y="1993900"/>
            <a:ext cx="2514600" cy="914400"/>
          </a:xfrm>
          <a:prstGeom prst="wedgeRectCallout">
            <a:avLst>
              <a:gd name="adj1" fmla="val 68056"/>
              <a:gd name="adj2" fmla="val 7083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201,998</a:t>
            </a:r>
          </a:p>
          <a:p>
            <a:pPr algn="ctr"/>
            <a:r>
              <a:rPr lang="en-US" sz="2400" dirty="0" smtClean="0"/>
              <a:t>Typed Programs</a:t>
            </a:r>
            <a:endParaRPr lang="en-US" sz="2400" dirty="0"/>
          </a:p>
        </p:txBody>
      </p:sp>
      <p:sp>
        <p:nvSpPr>
          <p:cNvPr id="6" name="Rectangular Callout 5"/>
          <p:cNvSpPr/>
          <p:nvPr/>
        </p:nvSpPr>
        <p:spPr>
          <a:xfrm>
            <a:off x="4241800" y="3911600"/>
            <a:ext cx="3860800" cy="876300"/>
          </a:xfrm>
          <a:prstGeom prst="wedgeRectCallout">
            <a:avLst>
              <a:gd name="adj1" fmla="val 55427"/>
              <a:gd name="adj2" fmla="val -9054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21,704</a:t>
            </a:r>
          </a:p>
          <a:p>
            <a:pPr algn="ctr"/>
            <a:r>
              <a:rPr lang="en-US" sz="2400" dirty="0" smtClean="0"/>
              <a:t>Typed, Normal Programs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8320102" y="1016001"/>
            <a:ext cx="14302" cy="4432299"/>
          </a:xfrm>
          <a:prstGeom prst="line">
            <a:avLst/>
          </a:prstGeom>
          <a:ln w="9525" cmpd="sng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64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8250" y="5303543"/>
            <a:ext cx="42032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(</a:t>
            </a:r>
            <a:r>
              <a:rPr lang="en-US" sz="4400" b="1" dirty="0" smtClean="0">
                <a:latin typeface="+mj-lt"/>
              </a:rPr>
              <a:t>MYTH</a:t>
            </a:r>
            <a:r>
              <a:rPr lang="en-US" sz="4400" dirty="0" smtClean="0"/>
              <a:t> DEMO)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639141" y="747956"/>
            <a:ext cx="777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+mj-lt"/>
                <a:cs typeface="Lucida Console"/>
              </a:rPr>
              <a:t>Myth</a:t>
            </a:r>
            <a:r>
              <a:rPr lang="en-US" sz="2800" dirty="0" smtClean="0"/>
              <a:t>, a program synthesizer for typed, functional programs (</a:t>
            </a:r>
            <a:r>
              <a:rPr lang="en-US" sz="2800" dirty="0" err="1" smtClean="0"/>
              <a:t>OCaml</a:t>
            </a:r>
            <a:r>
              <a:rPr lang="en-US" sz="2800" dirty="0" smtClean="0"/>
              <a:t>).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1594"/>
          <a:stretch/>
        </p:blipFill>
        <p:spPr>
          <a:xfrm>
            <a:off x="670891" y="2450671"/>
            <a:ext cx="7708900" cy="195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9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0148" y="837519"/>
            <a:ext cx="8203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1"/>
                </a:solidFill>
                <a:latin typeface="+mj-lt"/>
              </a:rPr>
              <a:t>Program Synthesis </a:t>
            </a:r>
            <a:r>
              <a:rPr lang="en-US" sz="4400" b="1" dirty="0" smtClean="0">
                <a:latin typeface="+mj-lt"/>
              </a:rPr>
              <a:t>with </a:t>
            </a:r>
            <a:r>
              <a:rPr lang="en-US" sz="4400" b="1" dirty="0" smtClean="0">
                <a:solidFill>
                  <a:schemeClr val="accent3"/>
                </a:solidFill>
                <a:latin typeface="+mj-lt"/>
              </a:rPr>
              <a:t>Types</a:t>
            </a:r>
            <a:endParaRPr lang="en-US" sz="44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6022" y="1939841"/>
            <a:ext cx="7951957" cy="408931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Foundations: </a:t>
            </a:r>
          </a:p>
          <a:p>
            <a:pPr marL="914400" lvl="1" indent="-514350">
              <a:lnSpc>
                <a:spcPct val="120000"/>
              </a:lnSpc>
            </a:pPr>
            <a:r>
              <a:rPr lang="el-GR" dirty="0" smtClean="0">
                <a:solidFill>
                  <a:srgbClr val="000000"/>
                </a:solidFill>
              </a:rPr>
              <a:t>λ</a:t>
            </a:r>
            <a:r>
              <a:rPr lang="en-US" i="1" baseline="-25000" dirty="0" err="1" smtClean="0">
                <a:solidFill>
                  <a:srgbClr val="000000"/>
                </a:solidFill>
              </a:rPr>
              <a:t>syn</a:t>
            </a:r>
            <a:r>
              <a:rPr lang="en-US" dirty="0" smtClean="0">
                <a:solidFill>
                  <a:srgbClr val="000000"/>
                </a:solidFill>
              </a:rPr>
              <a:t>: STLC + extensions</a:t>
            </a:r>
          </a:p>
          <a:p>
            <a:pPr marL="914400" lvl="1" indent="-514350">
              <a:lnSpc>
                <a:spcPct val="120000"/>
              </a:lnSpc>
            </a:pPr>
            <a:r>
              <a:rPr lang="en-US" b="1" dirty="0" err="1" smtClean="0">
                <a:solidFill>
                  <a:srgbClr val="000000"/>
                </a:solidFill>
              </a:rPr>
              <a:t>ML</a:t>
            </a:r>
            <a:r>
              <a:rPr lang="en-US" b="1" i="1" baseline="-25000" dirty="0" err="1" smtClean="0">
                <a:solidFill>
                  <a:srgbClr val="000000"/>
                </a:solidFill>
              </a:rPr>
              <a:t>syn</a:t>
            </a:r>
            <a:r>
              <a:rPr lang="en-US" b="1" i="1" dirty="0">
                <a:solidFill>
                  <a:srgbClr val="000000"/>
                </a:solidFill>
              </a:rPr>
              <a:t>*</a:t>
            </a:r>
            <a:r>
              <a:rPr lang="en-US" dirty="0" smtClean="0">
                <a:solidFill>
                  <a:srgbClr val="000000"/>
                </a:solidFill>
              </a:rPr>
              <a:t>: Core ML (recursion, ADTs)</a:t>
            </a:r>
          </a:p>
          <a:p>
            <a:pPr marL="914400" lvl="1" indent="-514350">
              <a:lnSpc>
                <a:spcPct val="120000"/>
              </a:lnSpc>
            </a:pPr>
            <a:r>
              <a:rPr lang="el-GR" dirty="0" smtClean="0">
                <a:solidFill>
                  <a:srgbClr val="000000"/>
                </a:solidFill>
              </a:rPr>
              <a:t>λ</a:t>
            </a:r>
            <a:r>
              <a:rPr lang="el-GR" spc="-2000" baseline="30000" dirty="0">
                <a:solidFill>
                  <a:srgbClr val="000000"/>
                </a:solidFill>
              </a:rPr>
              <a:t>∀</a:t>
            </a:r>
            <a:r>
              <a:rPr lang="en-US" i="1" baseline="-25000" dirty="0" err="1" smtClean="0">
                <a:solidFill>
                  <a:srgbClr val="000000"/>
                </a:solidFill>
              </a:rPr>
              <a:t>syn</a:t>
            </a:r>
            <a:r>
              <a:rPr lang="en-US" dirty="0" smtClean="0">
                <a:solidFill>
                  <a:srgbClr val="000000"/>
                </a:solidFill>
              </a:rPr>
              <a:t>: System F</a:t>
            </a:r>
            <a:endParaRPr lang="en-US" i="1" dirty="0">
              <a:solidFill>
                <a:srgbClr val="000000"/>
              </a:solidFill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 err="1" smtClean="0">
                <a:solidFill>
                  <a:srgbClr val="000000"/>
                </a:solidFill>
              </a:rPr>
              <a:t>Metatheory</a:t>
            </a:r>
            <a:r>
              <a:rPr lang="en-US" dirty="0" smtClean="0">
                <a:solidFill>
                  <a:srgbClr val="000000"/>
                </a:solidFill>
              </a:rPr>
              <a:t>: soundness &amp; completeness.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Implementation: </a:t>
            </a:r>
            <a:r>
              <a:rPr lang="en-US" b="1" dirty="0" smtClean="0">
                <a:solidFill>
                  <a:srgbClr val="000000"/>
                </a:solidFill>
                <a:latin typeface="+mj-lt"/>
              </a:rPr>
              <a:t>Myth.*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80780" y="5575134"/>
            <a:ext cx="156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*[PLDI 2015]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3383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2990850"/>
            <a:ext cx="4356100" cy="876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06798" y="2469482"/>
            <a:ext cx="3180682" cy="454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Inputs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807240" y="2469482"/>
            <a:ext cx="1367132" cy="45452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Output*</a:t>
            </a:r>
            <a:endParaRPr lang="en-US" sz="24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969628" y="4038802"/>
            <a:ext cx="5204744" cy="6691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⇒ </a:t>
            </a:r>
            <a:r>
              <a:rPr lang="en-US" dirty="0" err="1"/>
              <a:t>Typechecking</a:t>
            </a:r>
            <a:r>
              <a:rPr lang="en-US" dirty="0"/>
              <a:t> </a:t>
            </a: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052053" y="1639934"/>
            <a:ext cx="5039895" cy="6691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smtClean="0"/>
              <a:t>One type per expression)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35000" y="4837944"/>
            <a:ext cx="7874000" cy="6431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(Derivation →Well-typed Program) </a:t>
            </a:r>
          </a:p>
        </p:txBody>
      </p:sp>
    </p:spTree>
    <p:extLst>
      <p:ext uri="{BB962C8B-B14F-4D97-AF65-F5344CB8AC3E}">
        <p14:creationId xmlns:p14="http://schemas.microsoft.com/office/powerpoint/2010/main" val="3627039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9" grpId="0"/>
      <p:bldP spid="11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26906</TotalTime>
  <Words>3319</Words>
  <Application>Microsoft Macintosh PowerPoint</Application>
  <PresentationFormat>On-screen Show (4:3)</PresentationFormat>
  <Paragraphs>541</Paragraphs>
  <Slides>54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Peter-Michael Osera</cp:lastModifiedBy>
  <cp:revision>1763</cp:revision>
  <dcterms:created xsi:type="dcterms:W3CDTF">2010-04-12T23:12:02Z</dcterms:created>
  <dcterms:modified xsi:type="dcterms:W3CDTF">2015-07-14T17:53:07Z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